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8" r:id="rId2"/>
    <p:sldId id="284" r:id="rId3"/>
    <p:sldId id="294" r:id="rId4"/>
    <p:sldId id="324" r:id="rId5"/>
    <p:sldId id="316" r:id="rId6"/>
    <p:sldId id="323" r:id="rId7"/>
    <p:sldId id="319" r:id="rId8"/>
    <p:sldId id="305" r:id="rId9"/>
    <p:sldId id="317" r:id="rId10"/>
    <p:sldId id="318" r:id="rId11"/>
    <p:sldId id="281" r:id="rId12"/>
  </p:sldIdLst>
  <p:sldSz cx="12192000" cy="6858000"/>
  <p:notesSz cx="6797675" cy="9926638"/>
  <p:defaultText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DEA2AB6-E422-44B0-AA02-4846CC6A6E36}" v="1" dt="2021-09-30T10:46:23.629"/>
    <p1510:client id="{86DA4436-6ADC-4C77-9AEE-B4F1B331465B}" v="94" dt="2021-09-30T10:32:16.91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istina  R.  Grau FGC Advocats" userId="8d6ab8b6-0034-43b6-b50f-f10be343b391" providerId="ADAL" clId="{4DEA2AB6-E422-44B0-AA02-4846CC6A6E36}"/>
    <pc:docChg chg="custSel modSld modNotesMaster">
      <pc:chgData name="Cristina  R.  Grau FGC Advocats" userId="8d6ab8b6-0034-43b6-b50f-f10be343b391" providerId="ADAL" clId="{4DEA2AB6-E422-44B0-AA02-4846CC6A6E36}" dt="2021-09-30T14:50:10.362" v="406" actId="20577"/>
      <pc:docMkLst>
        <pc:docMk/>
      </pc:docMkLst>
      <pc:sldChg chg="modSp mod">
        <pc:chgData name="Cristina  R.  Grau FGC Advocats" userId="8d6ab8b6-0034-43b6-b50f-f10be343b391" providerId="ADAL" clId="{4DEA2AB6-E422-44B0-AA02-4846CC6A6E36}" dt="2021-09-30T14:50:10.362" v="406" actId="20577"/>
        <pc:sldMkLst>
          <pc:docMk/>
          <pc:sldMk cId="0" sldId="258"/>
        </pc:sldMkLst>
        <pc:spChg chg="mod">
          <ac:chgData name="Cristina  R.  Grau FGC Advocats" userId="8d6ab8b6-0034-43b6-b50f-f10be343b391" providerId="ADAL" clId="{4DEA2AB6-E422-44B0-AA02-4846CC6A6E36}" dt="2021-09-30T14:50:10.362" v="406" actId="20577"/>
          <ac:spMkLst>
            <pc:docMk/>
            <pc:sldMk cId="0" sldId="258"/>
            <ac:spMk id="2" creationId="{00000000-0000-0000-0000-000000000000}"/>
          </ac:spMkLst>
        </pc:spChg>
      </pc:sldChg>
      <pc:sldChg chg="modSp mod">
        <pc:chgData name="Cristina  R.  Grau FGC Advocats" userId="8d6ab8b6-0034-43b6-b50f-f10be343b391" providerId="ADAL" clId="{4DEA2AB6-E422-44B0-AA02-4846CC6A6E36}" dt="2021-09-30T10:40:34.426" v="85" actId="27636"/>
        <pc:sldMkLst>
          <pc:docMk/>
          <pc:sldMk cId="0" sldId="284"/>
        </pc:sldMkLst>
        <pc:spChg chg="mod">
          <ac:chgData name="Cristina  R.  Grau FGC Advocats" userId="8d6ab8b6-0034-43b6-b50f-f10be343b391" providerId="ADAL" clId="{4DEA2AB6-E422-44B0-AA02-4846CC6A6E36}" dt="2021-09-30T10:40:34.426" v="85" actId="27636"/>
          <ac:spMkLst>
            <pc:docMk/>
            <pc:sldMk cId="0" sldId="284"/>
            <ac:spMk id="38915" creationId="{D004745A-C4E4-4EF8-AE74-F4A017842B7D}"/>
          </ac:spMkLst>
        </pc:spChg>
      </pc:sldChg>
      <pc:sldChg chg="modSp mod">
        <pc:chgData name="Cristina  R.  Grau FGC Advocats" userId="8d6ab8b6-0034-43b6-b50f-f10be343b391" providerId="ADAL" clId="{4DEA2AB6-E422-44B0-AA02-4846CC6A6E36}" dt="2021-09-30T10:43:08.417" v="402" actId="20577"/>
        <pc:sldMkLst>
          <pc:docMk/>
          <pc:sldMk cId="0" sldId="294"/>
        </pc:sldMkLst>
        <pc:spChg chg="mod">
          <ac:chgData name="Cristina  R.  Grau FGC Advocats" userId="8d6ab8b6-0034-43b6-b50f-f10be343b391" providerId="ADAL" clId="{4DEA2AB6-E422-44B0-AA02-4846CC6A6E36}" dt="2021-09-30T10:43:08.417" v="402" actId="20577"/>
          <ac:spMkLst>
            <pc:docMk/>
            <pc:sldMk cId="0" sldId="294"/>
            <ac:spMk id="38915" creationId="{AF94E00E-E9D2-411A-BDAB-06EA9CDF6B9D}"/>
          </ac:spMkLst>
        </pc:spChg>
      </pc:sldChg>
      <pc:sldChg chg="modSp mod">
        <pc:chgData name="Cristina  R.  Grau FGC Advocats" userId="8d6ab8b6-0034-43b6-b50f-f10be343b391" providerId="ADAL" clId="{4DEA2AB6-E422-44B0-AA02-4846CC6A6E36}" dt="2021-09-30T10:42:03.114" v="239" actId="1036"/>
        <pc:sldMkLst>
          <pc:docMk/>
          <pc:sldMk cId="2190632952" sldId="324"/>
        </pc:sldMkLst>
        <pc:spChg chg="mod">
          <ac:chgData name="Cristina  R.  Grau FGC Advocats" userId="8d6ab8b6-0034-43b6-b50f-f10be343b391" providerId="ADAL" clId="{4DEA2AB6-E422-44B0-AA02-4846CC6A6E36}" dt="2021-09-30T10:42:03.114" v="239" actId="1036"/>
          <ac:spMkLst>
            <pc:docMk/>
            <pc:sldMk cId="2190632952" sldId="324"/>
            <ac:spMk id="7" creationId="{4FB7BC2A-009F-45EB-BAC8-294B5FAA0B8A}"/>
          </ac:spMkLst>
        </pc:spChg>
        <pc:spChg chg="mod">
          <ac:chgData name="Cristina  R.  Grau FGC Advocats" userId="8d6ab8b6-0034-43b6-b50f-f10be343b391" providerId="ADAL" clId="{4DEA2AB6-E422-44B0-AA02-4846CC6A6E36}" dt="2021-09-30T10:41:54.481" v="221" actId="6549"/>
          <ac:spMkLst>
            <pc:docMk/>
            <pc:sldMk cId="2190632952" sldId="324"/>
            <ac:spMk id="38915" creationId="{AF94E00E-E9D2-411A-BDAB-06EA9CDF6B9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ca-ES"/>
          </a:p>
        </p:txBody>
      </p:sp>
      <p:sp>
        <p:nvSpPr>
          <p:cNvPr id="3" name="Marcador de fecha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1AEF4D4-3178-49F8-B67E-790D47C85D45}" type="datetimeFigureOut">
              <a:rPr lang="ca-ES" smtClean="0"/>
              <a:t>30/9/2021</a:t>
            </a:fld>
            <a:endParaRPr lang="ca-ES"/>
          </a:p>
        </p:txBody>
      </p:sp>
      <p:sp>
        <p:nvSpPr>
          <p:cNvPr id="4" name="Marcador de imagen de diapositiva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ca-ES"/>
          </a:p>
        </p:txBody>
      </p:sp>
      <p:sp>
        <p:nvSpPr>
          <p:cNvPr id="5" name="Marcador de nota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6" name="Marcador de pie de página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ca-ES"/>
          </a:p>
        </p:txBody>
      </p:sp>
      <p:sp>
        <p:nvSpPr>
          <p:cNvPr id="7" name="Marcador de número de diapositiva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45DE61DA-5AF6-4976-8E4B-A6985AA0F9F1}" type="slidenum">
              <a:rPr lang="ca-ES" smtClean="0"/>
              <a:t>‹Nº›</a:t>
            </a:fld>
            <a:endParaRPr lang="ca-ES"/>
          </a:p>
        </p:txBody>
      </p:sp>
    </p:spTree>
    <p:extLst>
      <p:ext uri="{BB962C8B-B14F-4D97-AF65-F5344CB8AC3E}">
        <p14:creationId xmlns:p14="http://schemas.microsoft.com/office/powerpoint/2010/main" val="23079827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3D656124-FBEB-40AA-808A-A1C94EA5C17E}" type="slidenum">
              <a:rPr lang="es-ES_tradnl" smtClean="0"/>
              <a:pPr/>
              <a:t>1</a:t>
            </a:fld>
            <a:endParaRPr lang="es-ES_trad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1 Marcador de imagen de diapositiva">
            <a:extLst>
              <a:ext uri="{FF2B5EF4-FFF2-40B4-BE49-F238E27FC236}">
                <a16:creationId xmlns:a16="http://schemas.microsoft.com/office/drawing/2014/main" id="{295F5BD3-753F-4E71-ACF1-23BE3D79634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2 Marcador de notas">
            <a:extLst>
              <a:ext uri="{FF2B5EF4-FFF2-40B4-BE49-F238E27FC236}">
                <a16:creationId xmlns:a16="http://schemas.microsoft.com/office/drawing/2014/main" id="{8D37A13F-6268-4EA1-8007-1211541470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_tradnl" altLang="ca-ES"/>
          </a:p>
        </p:txBody>
      </p:sp>
      <p:sp>
        <p:nvSpPr>
          <p:cNvPr id="31748" name="3 Marcador de número de diapositiva">
            <a:extLst>
              <a:ext uri="{FF2B5EF4-FFF2-40B4-BE49-F238E27FC236}">
                <a16:creationId xmlns:a16="http://schemas.microsoft.com/office/drawing/2014/main" id="{285EBB5F-B60F-4D0E-9028-5BA0ACB8D73C}"/>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0C6A754-A736-4682-B9FE-053FAAFC9D88}" type="slidenum">
              <a:rPr lang="es-ES_tradnl" altLang="ca-ES">
                <a:latin typeface="Calibri" panose="020F0502020204030204" pitchFamily="34" charset="0"/>
              </a:rPr>
              <a:pPr eaLnBrk="1" hangingPunct="1"/>
              <a:t>11</a:t>
            </a:fld>
            <a:endParaRPr lang="es-ES_tradnl" altLang="ca-ES">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DB1F9E-07F9-4C30-9487-9E4E53720DBF}"/>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ca-ES"/>
          </a:p>
        </p:txBody>
      </p:sp>
      <p:sp>
        <p:nvSpPr>
          <p:cNvPr id="3" name="Subtítulo 2">
            <a:extLst>
              <a:ext uri="{FF2B5EF4-FFF2-40B4-BE49-F238E27FC236}">
                <a16:creationId xmlns:a16="http://schemas.microsoft.com/office/drawing/2014/main" id="{45D32645-DC3E-4D7D-925D-242045C42B0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ca-ES"/>
          </a:p>
        </p:txBody>
      </p:sp>
      <p:sp>
        <p:nvSpPr>
          <p:cNvPr id="4" name="Marcador de fecha 3">
            <a:extLst>
              <a:ext uri="{FF2B5EF4-FFF2-40B4-BE49-F238E27FC236}">
                <a16:creationId xmlns:a16="http://schemas.microsoft.com/office/drawing/2014/main" id="{7D70E79D-03FB-4C00-8858-A6DCD0C7D5DE}"/>
              </a:ext>
            </a:extLst>
          </p:cNvPr>
          <p:cNvSpPr>
            <a:spLocks noGrp="1"/>
          </p:cNvSpPr>
          <p:nvPr>
            <p:ph type="dt" sz="half" idx="10"/>
          </p:nvPr>
        </p:nvSpPr>
        <p:spPr/>
        <p:txBody>
          <a:bodyPr/>
          <a:lstStyle/>
          <a:p>
            <a:fld id="{1C76781D-EFC5-405A-8500-187354C868B2}" type="datetimeFigureOut">
              <a:rPr lang="ca-ES" smtClean="0"/>
              <a:t>30/9/2021</a:t>
            </a:fld>
            <a:endParaRPr lang="ca-ES"/>
          </a:p>
        </p:txBody>
      </p:sp>
      <p:sp>
        <p:nvSpPr>
          <p:cNvPr id="5" name="Marcador de pie de página 4">
            <a:extLst>
              <a:ext uri="{FF2B5EF4-FFF2-40B4-BE49-F238E27FC236}">
                <a16:creationId xmlns:a16="http://schemas.microsoft.com/office/drawing/2014/main" id="{5B932D9F-5E26-453D-B7CD-7E838B736176}"/>
              </a:ext>
            </a:extLst>
          </p:cNvPr>
          <p:cNvSpPr>
            <a:spLocks noGrp="1"/>
          </p:cNvSpPr>
          <p:nvPr>
            <p:ph type="ftr" sz="quarter" idx="11"/>
          </p:nvPr>
        </p:nvSpPr>
        <p:spPr/>
        <p:txBody>
          <a:bodyPr/>
          <a:lstStyle/>
          <a:p>
            <a:endParaRPr lang="ca-ES"/>
          </a:p>
        </p:txBody>
      </p:sp>
      <p:sp>
        <p:nvSpPr>
          <p:cNvPr id="6" name="Marcador de número de diapositiva 5">
            <a:extLst>
              <a:ext uri="{FF2B5EF4-FFF2-40B4-BE49-F238E27FC236}">
                <a16:creationId xmlns:a16="http://schemas.microsoft.com/office/drawing/2014/main" id="{F20C54B5-DAC6-4378-806C-108597487DD8}"/>
              </a:ext>
            </a:extLst>
          </p:cNvPr>
          <p:cNvSpPr>
            <a:spLocks noGrp="1"/>
          </p:cNvSpPr>
          <p:nvPr>
            <p:ph type="sldNum" sz="quarter" idx="12"/>
          </p:nvPr>
        </p:nvSpPr>
        <p:spPr/>
        <p:txBody>
          <a:bodyPr/>
          <a:lstStyle/>
          <a:p>
            <a:fld id="{CFD0BD0B-7B8D-4411-98FE-0850B07B37EF}" type="slidenum">
              <a:rPr lang="ca-ES" smtClean="0"/>
              <a:t>‹Nº›</a:t>
            </a:fld>
            <a:endParaRPr lang="ca-ES"/>
          </a:p>
        </p:txBody>
      </p:sp>
    </p:spTree>
    <p:extLst>
      <p:ext uri="{BB962C8B-B14F-4D97-AF65-F5344CB8AC3E}">
        <p14:creationId xmlns:p14="http://schemas.microsoft.com/office/powerpoint/2010/main" val="2761936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A6DD6D-B941-4551-8A50-29C30C6C362C}"/>
              </a:ext>
            </a:extLst>
          </p:cNvPr>
          <p:cNvSpPr>
            <a:spLocks noGrp="1"/>
          </p:cNvSpPr>
          <p:nvPr>
            <p:ph type="title"/>
          </p:nvPr>
        </p:nvSpPr>
        <p:spPr/>
        <p:txBody>
          <a:bodyPr/>
          <a:lstStyle/>
          <a:p>
            <a:r>
              <a:rPr lang="es-ES"/>
              <a:t>Haga clic para modificar el estilo de título del patrón</a:t>
            </a:r>
            <a:endParaRPr lang="ca-ES"/>
          </a:p>
        </p:txBody>
      </p:sp>
      <p:sp>
        <p:nvSpPr>
          <p:cNvPr id="3" name="Marcador de texto vertical 2">
            <a:extLst>
              <a:ext uri="{FF2B5EF4-FFF2-40B4-BE49-F238E27FC236}">
                <a16:creationId xmlns:a16="http://schemas.microsoft.com/office/drawing/2014/main" id="{51EEBBEE-E763-4A1E-BEB4-314C3BEA9C1C}"/>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a:extLst>
              <a:ext uri="{FF2B5EF4-FFF2-40B4-BE49-F238E27FC236}">
                <a16:creationId xmlns:a16="http://schemas.microsoft.com/office/drawing/2014/main" id="{05F764B1-99B6-4168-8ECD-ECF217B7FCB7}"/>
              </a:ext>
            </a:extLst>
          </p:cNvPr>
          <p:cNvSpPr>
            <a:spLocks noGrp="1"/>
          </p:cNvSpPr>
          <p:nvPr>
            <p:ph type="dt" sz="half" idx="10"/>
          </p:nvPr>
        </p:nvSpPr>
        <p:spPr/>
        <p:txBody>
          <a:bodyPr/>
          <a:lstStyle/>
          <a:p>
            <a:fld id="{1C76781D-EFC5-405A-8500-187354C868B2}" type="datetimeFigureOut">
              <a:rPr lang="ca-ES" smtClean="0"/>
              <a:t>30/9/2021</a:t>
            </a:fld>
            <a:endParaRPr lang="ca-ES"/>
          </a:p>
        </p:txBody>
      </p:sp>
      <p:sp>
        <p:nvSpPr>
          <p:cNvPr id="5" name="Marcador de pie de página 4">
            <a:extLst>
              <a:ext uri="{FF2B5EF4-FFF2-40B4-BE49-F238E27FC236}">
                <a16:creationId xmlns:a16="http://schemas.microsoft.com/office/drawing/2014/main" id="{57852E7D-2B1A-488B-94FF-7406CE73CAE4}"/>
              </a:ext>
            </a:extLst>
          </p:cNvPr>
          <p:cNvSpPr>
            <a:spLocks noGrp="1"/>
          </p:cNvSpPr>
          <p:nvPr>
            <p:ph type="ftr" sz="quarter" idx="11"/>
          </p:nvPr>
        </p:nvSpPr>
        <p:spPr/>
        <p:txBody>
          <a:bodyPr/>
          <a:lstStyle/>
          <a:p>
            <a:endParaRPr lang="ca-ES"/>
          </a:p>
        </p:txBody>
      </p:sp>
      <p:sp>
        <p:nvSpPr>
          <p:cNvPr id="6" name="Marcador de número de diapositiva 5">
            <a:extLst>
              <a:ext uri="{FF2B5EF4-FFF2-40B4-BE49-F238E27FC236}">
                <a16:creationId xmlns:a16="http://schemas.microsoft.com/office/drawing/2014/main" id="{26E76C44-0CD3-4FAF-8DE1-EBF69E869AB0}"/>
              </a:ext>
            </a:extLst>
          </p:cNvPr>
          <p:cNvSpPr>
            <a:spLocks noGrp="1"/>
          </p:cNvSpPr>
          <p:nvPr>
            <p:ph type="sldNum" sz="quarter" idx="12"/>
          </p:nvPr>
        </p:nvSpPr>
        <p:spPr/>
        <p:txBody>
          <a:bodyPr/>
          <a:lstStyle/>
          <a:p>
            <a:fld id="{CFD0BD0B-7B8D-4411-98FE-0850B07B37EF}" type="slidenum">
              <a:rPr lang="ca-ES" smtClean="0"/>
              <a:t>‹Nº›</a:t>
            </a:fld>
            <a:endParaRPr lang="ca-ES"/>
          </a:p>
        </p:txBody>
      </p:sp>
    </p:spTree>
    <p:extLst>
      <p:ext uri="{BB962C8B-B14F-4D97-AF65-F5344CB8AC3E}">
        <p14:creationId xmlns:p14="http://schemas.microsoft.com/office/powerpoint/2010/main" val="28117787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304CA244-ED6B-4FA6-8210-2909E5DEF26A}"/>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ca-ES"/>
          </a:p>
        </p:txBody>
      </p:sp>
      <p:sp>
        <p:nvSpPr>
          <p:cNvPr id="3" name="Marcador de texto vertical 2">
            <a:extLst>
              <a:ext uri="{FF2B5EF4-FFF2-40B4-BE49-F238E27FC236}">
                <a16:creationId xmlns:a16="http://schemas.microsoft.com/office/drawing/2014/main" id="{3C07CE3E-D8C0-45CD-AA9A-6208DC00A92D}"/>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a:extLst>
              <a:ext uri="{FF2B5EF4-FFF2-40B4-BE49-F238E27FC236}">
                <a16:creationId xmlns:a16="http://schemas.microsoft.com/office/drawing/2014/main" id="{9D350145-6538-4025-87ED-D29679B4CE98}"/>
              </a:ext>
            </a:extLst>
          </p:cNvPr>
          <p:cNvSpPr>
            <a:spLocks noGrp="1"/>
          </p:cNvSpPr>
          <p:nvPr>
            <p:ph type="dt" sz="half" idx="10"/>
          </p:nvPr>
        </p:nvSpPr>
        <p:spPr/>
        <p:txBody>
          <a:bodyPr/>
          <a:lstStyle/>
          <a:p>
            <a:fld id="{1C76781D-EFC5-405A-8500-187354C868B2}" type="datetimeFigureOut">
              <a:rPr lang="ca-ES" smtClean="0"/>
              <a:t>30/9/2021</a:t>
            </a:fld>
            <a:endParaRPr lang="ca-ES"/>
          </a:p>
        </p:txBody>
      </p:sp>
      <p:sp>
        <p:nvSpPr>
          <p:cNvPr id="5" name="Marcador de pie de página 4">
            <a:extLst>
              <a:ext uri="{FF2B5EF4-FFF2-40B4-BE49-F238E27FC236}">
                <a16:creationId xmlns:a16="http://schemas.microsoft.com/office/drawing/2014/main" id="{AF170F97-AA75-478C-8F8F-567AC5EA1D42}"/>
              </a:ext>
            </a:extLst>
          </p:cNvPr>
          <p:cNvSpPr>
            <a:spLocks noGrp="1"/>
          </p:cNvSpPr>
          <p:nvPr>
            <p:ph type="ftr" sz="quarter" idx="11"/>
          </p:nvPr>
        </p:nvSpPr>
        <p:spPr/>
        <p:txBody>
          <a:bodyPr/>
          <a:lstStyle/>
          <a:p>
            <a:endParaRPr lang="ca-ES"/>
          </a:p>
        </p:txBody>
      </p:sp>
      <p:sp>
        <p:nvSpPr>
          <p:cNvPr id="6" name="Marcador de número de diapositiva 5">
            <a:extLst>
              <a:ext uri="{FF2B5EF4-FFF2-40B4-BE49-F238E27FC236}">
                <a16:creationId xmlns:a16="http://schemas.microsoft.com/office/drawing/2014/main" id="{A4AA0DD0-92B5-4529-B886-4408D4E2629F}"/>
              </a:ext>
            </a:extLst>
          </p:cNvPr>
          <p:cNvSpPr>
            <a:spLocks noGrp="1"/>
          </p:cNvSpPr>
          <p:nvPr>
            <p:ph type="sldNum" sz="quarter" idx="12"/>
          </p:nvPr>
        </p:nvSpPr>
        <p:spPr/>
        <p:txBody>
          <a:bodyPr/>
          <a:lstStyle/>
          <a:p>
            <a:fld id="{CFD0BD0B-7B8D-4411-98FE-0850B07B37EF}" type="slidenum">
              <a:rPr lang="ca-ES" smtClean="0"/>
              <a:t>‹Nº›</a:t>
            </a:fld>
            <a:endParaRPr lang="ca-ES"/>
          </a:p>
        </p:txBody>
      </p:sp>
    </p:spTree>
    <p:extLst>
      <p:ext uri="{BB962C8B-B14F-4D97-AF65-F5344CB8AC3E}">
        <p14:creationId xmlns:p14="http://schemas.microsoft.com/office/powerpoint/2010/main" val="1593411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8B83AC-5823-4E3E-AD64-AF1B3F0B155B}"/>
              </a:ext>
            </a:extLst>
          </p:cNvPr>
          <p:cNvSpPr>
            <a:spLocks noGrp="1"/>
          </p:cNvSpPr>
          <p:nvPr>
            <p:ph type="title"/>
          </p:nvPr>
        </p:nvSpPr>
        <p:spPr/>
        <p:txBody>
          <a:bodyPr/>
          <a:lstStyle/>
          <a:p>
            <a:r>
              <a:rPr lang="es-ES"/>
              <a:t>Haga clic para modificar el estilo de título del patrón</a:t>
            </a:r>
            <a:endParaRPr lang="ca-ES"/>
          </a:p>
        </p:txBody>
      </p:sp>
      <p:sp>
        <p:nvSpPr>
          <p:cNvPr id="3" name="Marcador de contenido 2">
            <a:extLst>
              <a:ext uri="{FF2B5EF4-FFF2-40B4-BE49-F238E27FC236}">
                <a16:creationId xmlns:a16="http://schemas.microsoft.com/office/drawing/2014/main" id="{E8295DC7-46EA-40CF-819D-85498B919B9F}"/>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a:extLst>
              <a:ext uri="{FF2B5EF4-FFF2-40B4-BE49-F238E27FC236}">
                <a16:creationId xmlns:a16="http://schemas.microsoft.com/office/drawing/2014/main" id="{31D11A0A-D990-42F8-BFB7-3B281A008FDF}"/>
              </a:ext>
            </a:extLst>
          </p:cNvPr>
          <p:cNvSpPr>
            <a:spLocks noGrp="1"/>
          </p:cNvSpPr>
          <p:nvPr>
            <p:ph type="dt" sz="half" idx="10"/>
          </p:nvPr>
        </p:nvSpPr>
        <p:spPr/>
        <p:txBody>
          <a:bodyPr/>
          <a:lstStyle/>
          <a:p>
            <a:fld id="{1C76781D-EFC5-405A-8500-187354C868B2}" type="datetimeFigureOut">
              <a:rPr lang="ca-ES" smtClean="0"/>
              <a:t>30/9/2021</a:t>
            </a:fld>
            <a:endParaRPr lang="ca-ES"/>
          </a:p>
        </p:txBody>
      </p:sp>
      <p:sp>
        <p:nvSpPr>
          <p:cNvPr id="5" name="Marcador de pie de página 4">
            <a:extLst>
              <a:ext uri="{FF2B5EF4-FFF2-40B4-BE49-F238E27FC236}">
                <a16:creationId xmlns:a16="http://schemas.microsoft.com/office/drawing/2014/main" id="{0D5C1B0A-17E8-4A0E-BB77-E5F1EA1880DE}"/>
              </a:ext>
            </a:extLst>
          </p:cNvPr>
          <p:cNvSpPr>
            <a:spLocks noGrp="1"/>
          </p:cNvSpPr>
          <p:nvPr>
            <p:ph type="ftr" sz="quarter" idx="11"/>
          </p:nvPr>
        </p:nvSpPr>
        <p:spPr/>
        <p:txBody>
          <a:bodyPr/>
          <a:lstStyle/>
          <a:p>
            <a:endParaRPr lang="ca-ES"/>
          </a:p>
        </p:txBody>
      </p:sp>
      <p:sp>
        <p:nvSpPr>
          <p:cNvPr id="6" name="Marcador de número de diapositiva 5">
            <a:extLst>
              <a:ext uri="{FF2B5EF4-FFF2-40B4-BE49-F238E27FC236}">
                <a16:creationId xmlns:a16="http://schemas.microsoft.com/office/drawing/2014/main" id="{EEFBDBAF-86D3-478F-B8E3-C8D9DE5D8F69}"/>
              </a:ext>
            </a:extLst>
          </p:cNvPr>
          <p:cNvSpPr>
            <a:spLocks noGrp="1"/>
          </p:cNvSpPr>
          <p:nvPr>
            <p:ph type="sldNum" sz="quarter" idx="12"/>
          </p:nvPr>
        </p:nvSpPr>
        <p:spPr/>
        <p:txBody>
          <a:bodyPr/>
          <a:lstStyle/>
          <a:p>
            <a:fld id="{CFD0BD0B-7B8D-4411-98FE-0850B07B37EF}" type="slidenum">
              <a:rPr lang="ca-ES" smtClean="0"/>
              <a:t>‹Nº›</a:t>
            </a:fld>
            <a:endParaRPr lang="ca-ES"/>
          </a:p>
        </p:txBody>
      </p:sp>
    </p:spTree>
    <p:extLst>
      <p:ext uri="{BB962C8B-B14F-4D97-AF65-F5344CB8AC3E}">
        <p14:creationId xmlns:p14="http://schemas.microsoft.com/office/powerpoint/2010/main" val="2959083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33C9D1-CFCB-4C4D-980E-D841A1BDD99C}"/>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ca-ES"/>
          </a:p>
        </p:txBody>
      </p:sp>
      <p:sp>
        <p:nvSpPr>
          <p:cNvPr id="3" name="Marcador de texto 2">
            <a:extLst>
              <a:ext uri="{FF2B5EF4-FFF2-40B4-BE49-F238E27FC236}">
                <a16:creationId xmlns:a16="http://schemas.microsoft.com/office/drawing/2014/main" id="{4969E0F2-5905-4672-80B8-FD2574B73FC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8121FB07-9307-4132-B2BD-E8FDD545507F}"/>
              </a:ext>
            </a:extLst>
          </p:cNvPr>
          <p:cNvSpPr>
            <a:spLocks noGrp="1"/>
          </p:cNvSpPr>
          <p:nvPr>
            <p:ph type="dt" sz="half" idx="10"/>
          </p:nvPr>
        </p:nvSpPr>
        <p:spPr/>
        <p:txBody>
          <a:bodyPr/>
          <a:lstStyle/>
          <a:p>
            <a:fld id="{1C76781D-EFC5-405A-8500-187354C868B2}" type="datetimeFigureOut">
              <a:rPr lang="ca-ES" smtClean="0"/>
              <a:t>30/9/2021</a:t>
            </a:fld>
            <a:endParaRPr lang="ca-ES"/>
          </a:p>
        </p:txBody>
      </p:sp>
      <p:sp>
        <p:nvSpPr>
          <p:cNvPr id="5" name="Marcador de pie de página 4">
            <a:extLst>
              <a:ext uri="{FF2B5EF4-FFF2-40B4-BE49-F238E27FC236}">
                <a16:creationId xmlns:a16="http://schemas.microsoft.com/office/drawing/2014/main" id="{3C6B52B8-AF7F-4309-AAD0-967AB3251FDC}"/>
              </a:ext>
            </a:extLst>
          </p:cNvPr>
          <p:cNvSpPr>
            <a:spLocks noGrp="1"/>
          </p:cNvSpPr>
          <p:nvPr>
            <p:ph type="ftr" sz="quarter" idx="11"/>
          </p:nvPr>
        </p:nvSpPr>
        <p:spPr/>
        <p:txBody>
          <a:bodyPr/>
          <a:lstStyle/>
          <a:p>
            <a:endParaRPr lang="ca-ES"/>
          </a:p>
        </p:txBody>
      </p:sp>
      <p:sp>
        <p:nvSpPr>
          <p:cNvPr id="6" name="Marcador de número de diapositiva 5">
            <a:extLst>
              <a:ext uri="{FF2B5EF4-FFF2-40B4-BE49-F238E27FC236}">
                <a16:creationId xmlns:a16="http://schemas.microsoft.com/office/drawing/2014/main" id="{FBD452F0-5586-4C0C-A53C-3B58A81FAD66}"/>
              </a:ext>
            </a:extLst>
          </p:cNvPr>
          <p:cNvSpPr>
            <a:spLocks noGrp="1"/>
          </p:cNvSpPr>
          <p:nvPr>
            <p:ph type="sldNum" sz="quarter" idx="12"/>
          </p:nvPr>
        </p:nvSpPr>
        <p:spPr/>
        <p:txBody>
          <a:bodyPr/>
          <a:lstStyle/>
          <a:p>
            <a:fld id="{CFD0BD0B-7B8D-4411-98FE-0850B07B37EF}" type="slidenum">
              <a:rPr lang="ca-ES" smtClean="0"/>
              <a:t>‹Nº›</a:t>
            </a:fld>
            <a:endParaRPr lang="ca-ES"/>
          </a:p>
        </p:txBody>
      </p:sp>
    </p:spTree>
    <p:extLst>
      <p:ext uri="{BB962C8B-B14F-4D97-AF65-F5344CB8AC3E}">
        <p14:creationId xmlns:p14="http://schemas.microsoft.com/office/powerpoint/2010/main" val="2523400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179CD3-6417-4DBA-89A9-47F16E544069}"/>
              </a:ext>
            </a:extLst>
          </p:cNvPr>
          <p:cNvSpPr>
            <a:spLocks noGrp="1"/>
          </p:cNvSpPr>
          <p:nvPr>
            <p:ph type="title"/>
          </p:nvPr>
        </p:nvSpPr>
        <p:spPr/>
        <p:txBody>
          <a:bodyPr/>
          <a:lstStyle/>
          <a:p>
            <a:r>
              <a:rPr lang="es-ES"/>
              <a:t>Haga clic para modificar el estilo de título del patrón</a:t>
            </a:r>
            <a:endParaRPr lang="ca-ES"/>
          </a:p>
        </p:txBody>
      </p:sp>
      <p:sp>
        <p:nvSpPr>
          <p:cNvPr id="3" name="Marcador de contenido 2">
            <a:extLst>
              <a:ext uri="{FF2B5EF4-FFF2-40B4-BE49-F238E27FC236}">
                <a16:creationId xmlns:a16="http://schemas.microsoft.com/office/drawing/2014/main" id="{A040A8B2-1013-4E8E-93BA-95FFEF08AA4E}"/>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contenido 3">
            <a:extLst>
              <a:ext uri="{FF2B5EF4-FFF2-40B4-BE49-F238E27FC236}">
                <a16:creationId xmlns:a16="http://schemas.microsoft.com/office/drawing/2014/main" id="{73D27027-8180-4F06-85A9-C914C174C89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5" name="Marcador de fecha 4">
            <a:extLst>
              <a:ext uri="{FF2B5EF4-FFF2-40B4-BE49-F238E27FC236}">
                <a16:creationId xmlns:a16="http://schemas.microsoft.com/office/drawing/2014/main" id="{5F02F3F2-469E-470B-8835-A49F7C2663DB}"/>
              </a:ext>
            </a:extLst>
          </p:cNvPr>
          <p:cNvSpPr>
            <a:spLocks noGrp="1"/>
          </p:cNvSpPr>
          <p:nvPr>
            <p:ph type="dt" sz="half" idx="10"/>
          </p:nvPr>
        </p:nvSpPr>
        <p:spPr/>
        <p:txBody>
          <a:bodyPr/>
          <a:lstStyle/>
          <a:p>
            <a:fld id="{1C76781D-EFC5-405A-8500-187354C868B2}" type="datetimeFigureOut">
              <a:rPr lang="ca-ES" smtClean="0"/>
              <a:t>30/9/2021</a:t>
            </a:fld>
            <a:endParaRPr lang="ca-ES"/>
          </a:p>
        </p:txBody>
      </p:sp>
      <p:sp>
        <p:nvSpPr>
          <p:cNvPr id="6" name="Marcador de pie de página 5">
            <a:extLst>
              <a:ext uri="{FF2B5EF4-FFF2-40B4-BE49-F238E27FC236}">
                <a16:creationId xmlns:a16="http://schemas.microsoft.com/office/drawing/2014/main" id="{BDE6FE06-B879-4060-9BD7-4B9B1601B9F2}"/>
              </a:ext>
            </a:extLst>
          </p:cNvPr>
          <p:cNvSpPr>
            <a:spLocks noGrp="1"/>
          </p:cNvSpPr>
          <p:nvPr>
            <p:ph type="ftr" sz="quarter" idx="11"/>
          </p:nvPr>
        </p:nvSpPr>
        <p:spPr/>
        <p:txBody>
          <a:bodyPr/>
          <a:lstStyle/>
          <a:p>
            <a:endParaRPr lang="ca-ES"/>
          </a:p>
        </p:txBody>
      </p:sp>
      <p:sp>
        <p:nvSpPr>
          <p:cNvPr id="7" name="Marcador de número de diapositiva 6">
            <a:extLst>
              <a:ext uri="{FF2B5EF4-FFF2-40B4-BE49-F238E27FC236}">
                <a16:creationId xmlns:a16="http://schemas.microsoft.com/office/drawing/2014/main" id="{4F45C58D-0127-452C-A26D-BC1125541F51}"/>
              </a:ext>
            </a:extLst>
          </p:cNvPr>
          <p:cNvSpPr>
            <a:spLocks noGrp="1"/>
          </p:cNvSpPr>
          <p:nvPr>
            <p:ph type="sldNum" sz="quarter" idx="12"/>
          </p:nvPr>
        </p:nvSpPr>
        <p:spPr/>
        <p:txBody>
          <a:bodyPr/>
          <a:lstStyle/>
          <a:p>
            <a:fld id="{CFD0BD0B-7B8D-4411-98FE-0850B07B37EF}" type="slidenum">
              <a:rPr lang="ca-ES" smtClean="0"/>
              <a:t>‹Nº›</a:t>
            </a:fld>
            <a:endParaRPr lang="ca-ES"/>
          </a:p>
        </p:txBody>
      </p:sp>
    </p:spTree>
    <p:extLst>
      <p:ext uri="{BB962C8B-B14F-4D97-AF65-F5344CB8AC3E}">
        <p14:creationId xmlns:p14="http://schemas.microsoft.com/office/powerpoint/2010/main" val="33896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38F590F-E2A7-496B-AB05-C9F52CC8239E}"/>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ca-ES"/>
          </a:p>
        </p:txBody>
      </p:sp>
      <p:sp>
        <p:nvSpPr>
          <p:cNvPr id="3" name="Marcador de texto 2">
            <a:extLst>
              <a:ext uri="{FF2B5EF4-FFF2-40B4-BE49-F238E27FC236}">
                <a16:creationId xmlns:a16="http://schemas.microsoft.com/office/drawing/2014/main" id="{916E2447-080C-474A-833A-E277E4BA1F9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B187E781-8BEF-4C5F-AA27-DD44011F8A62}"/>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5" name="Marcador de texto 4">
            <a:extLst>
              <a:ext uri="{FF2B5EF4-FFF2-40B4-BE49-F238E27FC236}">
                <a16:creationId xmlns:a16="http://schemas.microsoft.com/office/drawing/2014/main" id="{D9A29F56-4437-4FAF-8494-8D816C20A1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E12D4037-6948-40A8-B304-A1BC41D14F3A}"/>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7" name="Marcador de fecha 6">
            <a:extLst>
              <a:ext uri="{FF2B5EF4-FFF2-40B4-BE49-F238E27FC236}">
                <a16:creationId xmlns:a16="http://schemas.microsoft.com/office/drawing/2014/main" id="{181E606B-517B-4F4C-B135-980A46F7A1D2}"/>
              </a:ext>
            </a:extLst>
          </p:cNvPr>
          <p:cNvSpPr>
            <a:spLocks noGrp="1"/>
          </p:cNvSpPr>
          <p:nvPr>
            <p:ph type="dt" sz="half" idx="10"/>
          </p:nvPr>
        </p:nvSpPr>
        <p:spPr/>
        <p:txBody>
          <a:bodyPr/>
          <a:lstStyle/>
          <a:p>
            <a:fld id="{1C76781D-EFC5-405A-8500-187354C868B2}" type="datetimeFigureOut">
              <a:rPr lang="ca-ES" smtClean="0"/>
              <a:t>30/9/2021</a:t>
            </a:fld>
            <a:endParaRPr lang="ca-ES"/>
          </a:p>
        </p:txBody>
      </p:sp>
      <p:sp>
        <p:nvSpPr>
          <p:cNvPr id="8" name="Marcador de pie de página 7">
            <a:extLst>
              <a:ext uri="{FF2B5EF4-FFF2-40B4-BE49-F238E27FC236}">
                <a16:creationId xmlns:a16="http://schemas.microsoft.com/office/drawing/2014/main" id="{EF6BB773-2DD1-4DE2-A29D-DDD8A9E54060}"/>
              </a:ext>
            </a:extLst>
          </p:cNvPr>
          <p:cNvSpPr>
            <a:spLocks noGrp="1"/>
          </p:cNvSpPr>
          <p:nvPr>
            <p:ph type="ftr" sz="quarter" idx="11"/>
          </p:nvPr>
        </p:nvSpPr>
        <p:spPr/>
        <p:txBody>
          <a:bodyPr/>
          <a:lstStyle/>
          <a:p>
            <a:endParaRPr lang="ca-ES"/>
          </a:p>
        </p:txBody>
      </p:sp>
      <p:sp>
        <p:nvSpPr>
          <p:cNvPr id="9" name="Marcador de número de diapositiva 8">
            <a:extLst>
              <a:ext uri="{FF2B5EF4-FFF2-40B4-BE49-F238E27FC236}">
                <a16:creationId xmlns:a16="http://schemas.microsoft.com/office/drawing/2014/main" id="{DDB39045-53AF-4D35-85A2-A39452DA1182}"/>
              </a:ext>
            </a:extLst>
          </p:cNvPr>
          <p:cNvSpPr>
            <a:spLocks noGrp="1"/>
          </p:cNvSpPr>
          <p:nvPr>
            <p:ph type="sldNum" sz="quarter" idx="12"/>
          </p:nvPr>
        </p:nvSpPr>
        <p:spPr/>
        <p:txBody>
          <a:bodyPr/>
          <a:lstStyle/>
          <a:p>
            <a:fld id="{CFD0BD0B-7B8D-4411-98FE-0850B07B37EF}" type="slidenum">
              <a:rPr lang="ca-ES" smtClean="0"/>
              <a:t>‹Nº›</a:t>
            </a:fld>
            <a:endParaRPr lang="ca-ES"/>
          </a:p>
        </p:txBody>
      </p:sp>
    </p:spTree>
    <p:extLst>
      <p:ext uri="{BB962C8B-B14F-4D97-AF65-F5344CB8AC3E}">
        <p14:creationId xmlns:p14="http://schemas.microsoft.com/office/powerpoint/2010/main" val="3982667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3CD758-F2E1-46A4-892F-737B4B78C210}"/>
              </a:ext>
            </a:extLst>
          </p:cNvPr>
          <p:cNvSpPr>
            <a:spLocks noGrp="1"/>
          </p:cNvSpPr>
          <p:nvPr>
            <p:ph type="title"/>
          </p:nvPr>
        </p:nvSpPr>
        <p:spPr/>
        <p:txBody>
          <a:bodyPr/>
          <a:lstStyle/>
          <a:p>
            <a:r>
              <a:rPr lang="es-ES"/>
              <a:t>Haga clic para modificar el estilo de título del patrón</a:t>
            </a:r>
            <a:endParaRPr lang="ca-ES"/>
          </a:p>
        </p:txBody>
      </p:sp>
      <p:sp>
        <p:nvSpPr>
          <p:cNvPr id="3" name="Marcador de fecha 2">
            <a:extLst>
              <a:ext uri="{FF2B5EF4-FFF2-40B4-BE49-F238E27FC236}">
                <a16:creationId xmlns:a16="http://schemas.microsoft.com/office/drawing/2014/main" id="{142EBB24-5A4A-4F2B-8832-4E8BF39977DD}"/>
              </a:ext>
            </a:extLst>
          </p:cNvPr>
          <p:cNvSpPr>
            <a:spLocks noGrp="1"/>
          </p:cNvSpPr>
          <p:nvPr>
            <p:ph type="dt" sz="half" idx="10"/>
          </p:nvPr>
        </p:nvSpPr>
        <p:spPr/>
        <p:txBody>
          <a:bodyPr/>
          <a:lstStyle/>
          <a:p>
            <a:fld id="{1C76781D-EFC5-405A-8500-187354C868B2}" type="datetimeFigureOut">
              <a:rPr lang="ca-ES" smtClean="0"/>
              <a:t>30/9/2021</a:t>
            </a:fld>
            <a:endParaRPr lang="ca-ES"/>
          </a:p>
        </p:txBody>
      </p:sp>
      <p:sp>
        <p:nvSpPr>
          <p:cNvPr id="4" name="Marcador de pie de página 3">
            <a:extLst>
              <a:ext uri="{FF2B5EF4-FFF2-40B4-BE49-F238E27FC236}">
                <a16:creationId xmlns:a16="http://schemas.microsoft.com/office/drawing/2014/main" id="{D8A480E6-6083-4005-A6F6-5D6676214442}"/>
              </a:ext>
            </a:extLst>
          </p:cNvPr>
          <p:cNvSpPr>
            <a:spLocks noGrp="1"/>
          </p:cNvSpPr>
          <p:nvPr>
            <p:ph type="ftr" sz="quarter" idx="11"/>
          </p:nvPr>
        </p:nvSpPr>
        <p:spPr/>
        <p:txBody>
          <a:bodyPr/>
          <a:lstStyle/>
          <a:p>
            <a:endParaRPr lang="ca-ES"/>
          </a:p>
        </p:txBody>
      </p:sp>
      <p:sp>
        <p:nvSpPr>
          <p:cNvPr id="5" name="Marcador de número de diapositiva 4">
            <a:extLst>
              <a:ext uri="{FF2B5EF4-FFF2-40B4-BE49-F238E27FC236}">
                <a16:creationId xmlns:a16="http://schemas.microsoft.com/office/drawing/2014/main" id="{8A6361AA-2E90-4C34-A8C2-8DDBEF50EA0C}"/>
              </a:ext>
            </a:extLst>
          </p:cNvPr>
          <p:cNvSpPr>
            <a:spLocks noGrp="1"/>
          </p:cNvSpPr>
          <p:nvPr>
            <p:ph type="sldNum" sz="quarter" idx="12"/>
          </p:nvPr>
        </p:nvSpPr>
        <p:spPr/>
        <p:txBody>
          <a:bodyPr/>
          <a:lstStyle/>
          <a:p>
            <a:fld id="{CFD0BD0B-7B8D-4411-98FE-0850B07B37EF}" type="slidenum">
              <a:rPr lang="ca-ES" smtClean="0"/>
              <a:t>‹Nº›</a:t>
            </a:fld>
            <a:endParaRPr lang="ca-ES"/>
          </a:p>
        </p:txBody>
      </p:sp>
    </p:spTree>
    <p:extLst>
      <p:ext uri="{BB962C8B-B14F-4D97-AF65-F5344CB8AC3E}">
        <p14:creationId xmlns:p14="http://schemas.microsoft.com/office/powerpoint/2010/main" val="3653358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1E070F82-36EF-43FE-8A3E-9E3686A96586}"/>
              </a:ext>
            </a:extLst>
          </p:cNvPr>
          <p:cNvSpPr>
            <a:spLocks noGrp="1"/>
          </p:cNvSpPr>
          <p:nvPr>
            <p:ph type="dt" sz="half" idx="10"/>
          </p:nvPr>
        </p:nvSpPr>
        <p:spPr/>
        <p:txBody>
          <a:bodyPr/>
          <a:lstStyle/>
          <a:p>
            <a:fld id="{1C76781D-EFC5-405A-8500-187354C868B2}" type="datetimeFigureOut">
              <a:rPr lang="ca-ES" smtClean="0"/>
              <a:t>30/9/2021</a:t>
            </a:fld>
            <a:endParaRPr lang="ca-ES"/>
          </a:p>
        </p:txBody>
      </p:sp>
      <p:sp>
        <p:nvSpPr>
          <p:cNvPr id="3" name="Marcador de pie de página 2">
            <a:extLst>
              <a:ext uri="{FF2B5EF4-FFF2-40B4-BE49-F238E27FC236}">
                <a16:creationId xmlns:a16="http://schemas.microsoft.com/office/drawing/2014/main" id="{6FB5E68A-696B-433F-89EA-4E0408317295}"/>
              </a:ext>
            </a:extLst>
          </p:cNvPr>
          <p:cNvSpPr>
            <a:spLocks noGrp="1"/>
          </p:cNvSpPr>
          <p:nvPr>
            <p:ph type="ftr" sz="quarter" idx="11"/>
          </p:nvPr>
        </p:nvSpPr>
        <p:spPr/>
        <p:txBody>
          <a:bodyPr/>
          <a:lstStyle/>
          <a:p>
            <a:endParaRPr lang="ca-ES"/>
          </a:p>
        </p:txBody>
      </p:sp>
      <p:sp>
        <p:nvSpPr>
          <p:cNvPr id="4" name="Marcador de número de diapositiva 3">
            <a:extLst>
              <a:ext uri="{FF2B5EF4-FFF2-40B4-BE49-F238E27FC236}">
                <a16:creationId xmlns:a16="http://schemas.microsoft.com/office/drawing/2014/main" id="{FD494E94-E2D1-4EE9-A714-C45042B6B4A0}"/>
              </a:ext>
            </a:extLst>
          </p:cNvPr>
          <p:cNvSpPr>
            <a:spLocks noGrp="1"/>
          </p:cNvSpPr>
          <p:nvPr>
            <p:ph type="sldNum" sz="quarter" idx="12"/>
          </p:nvPr>
        </p:nvSpPr>
        <p:spPr/>
        <p:txBody>
          <a:bodyPr/>
          <a:lstStyle/>
          <a:p>
            <a:fld id="{CFD0BD0B-7B8D-4411-98FE-0850B07B37EF}" type="slidenum">
              <a:rPr lang="ca-ES" smtClean="0"/>
              <a:t>‹Nº›</a:t>
            </a:fld>
            <a:endParaRPr lang="ca-ES"/>
          </a:p>
        </p:txBody>
      </p:sp>
    </p:spTree>
    <p:extLst>
      <p:ext uri="{BB962C8B-B14F-4D97-AF65-F5344CB8AC3E}">
        <p14:creationId xmlns:p14="http://schemas.microsoft.com/office/powerpoint/2010/main" val="264813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77AF3E1-DB78-4E1C-AE67-9ADBC37F21A7}"/>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ca-ES"/>
          </a:p>
        </p:txBody>
      </p:sp>
      <p:sp>
        <p:nvSpPr>
          <p:cNvPr id="3" name="Marcador de contenido 2">
            <a:extLst>
              <a:ext uri="{FF2B5EF4-FFF2-40B4-BE49-F238E27FC236}">
                <a16:creationId xmlns:a16="http://schemas.microsoft.com/office/drawing/2014/main" id="{8CC17382-8FFB-4761-8BD1-E37A1DB2FF3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texto 3">
            <a:extLst>
              <a:ext uri="{FF2B5EF4-FFF2-40B4-BE49-F238E27FC236}">
                <a16:creationId xmlns:a16="http://schemas.microsoft.com/office/drawing/2014/main" id="{6A7B3898-EDDB-463F-A45F-68FB7CB515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A8ABB49-0919-46E7-8DD8-6CB534429506}"/>
              </a:ext>
            </a:extLst>
          </p:cNvPr>
          <p:cNvSpPr>
            <a:spLocks noGrp="1"/>
          </p:cNvSpPr>
          <p:nvPr>
            <p:ph type="dt" sz="half" idx="10"/>
          </p:nvPr>
        </p:nvSpPr>
        <p:spPr/>
        <p:txBody>
          <a:bodyPr/>
          <a:lstStyle/>
          <a:p>
            <a:fld id="{1C76781D-EFC5-405A-8500-187354C868B2}" type="datetimeFigureOut">
              <a:rPr lang="ca-ES" smtClean="0"/>
              <a:t>30/9/2021</a:t>
            </a:fld>
            <a:endParaRPr lang="ca-ES"/>
          </a:p>
        </p:txBody>
      </p:sp>
      <p:sp>
        <p:nvSpPr>
          <p:cNvPr id="6" name="Marcador de pie de página 5">
            <a:extLst>
              <a:ext uri="{FF2B5EF4-FFF2-40B4-BE49-F238E27FC236}">
                <a16:creationId xmlns:a16="http://schemas.microsoft.com/office/drawing/2014/main" id="{0398BBB8-EB17-4EA8-B56C-C04C9A25B9CC}"/>
              </a:ext>
            </a:extLst>
          </p:cNvPr>
          <p:cNvSpPr>
            <a:spLocks noGrp="1"/>
          </p:cNvSpPr>
          <p:nvPr>
            <p:ph type="ftr" sz="quarter" idx="11"/>
          </p:nvPr>
        </p:nvSpPr>
        <p:spPr/>
        <p:txBody>
          <a:bodyPr/>
          <a:lstStyle/>
          <a:p>
            <a:endParaRPr lang="ca-ES"/>
          </a:p>
        </p:txBody>
      </p:sp>
      <p:sp>
        <p:nvSpPr>
          <p:cNvPr id="7" name="Marcador de número de diapositiva 6">
            <a:extLst>
              <a:ext uri="{FF2B5EF4-FFF2-40B4-BE49-F238E27FC236}">
                <a16:creationId xmlns:a16="http://schemas.microsoft.com/office/drawing/2014/main" id="{5D2288B5-0B94-468E-B470-5FF0458DF054}"/>
              </a:ext>
            </a:extLst>
          </p:cNvPr>
          <p:cNvSpPr>
            <a:spLocks noGrp="1"/>
          </p:cNvSpPr>
          <p:nvPr>
            <p:ph type="sldNum" sz="quarter" idx="12"/>
          </p:nvPr>
        </p:nvSpPr>
        <p:spPr/>
        <p:txBody>
          <a:bodyPr/>
          <a:lstStyle/>
          <a:p>
            <a:fld id="{CFD0BD0B-7B8D-4411-98FE-0850B07B37EF}" type="slidenum">
              <a:rPr lang="ca-ES" smtClean="0"/>
              <a:t>‹Nº›</a:t>
            </a:fld>
            <a:endParaRPr lang="ca-ES"/>
          </a:p>
        </p:txBody>
      </p:sp>
    </p:spTree>
    <p:extLst>
      <p:ext uri="{BB962C8B-B14F-4D97-AF65-F5344CB8AC3E}">
        <p14:creationId xmlns:p14="http://schemas.microsoft.com/office/powerpoint/2010/main" val="18336878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89D08CA-9C66-4337-A1A3-2E4F5CAE70A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ca-ES"/>
          </a:p>
        </p:txBody>
      </p:sp>
      <p:sp>
        <p:nvSpPr>
          <p:cNvPr id="3" name="Marcador de posición de imagen 2">
            <a:extLst>
              <a:ext uri="{FF2B5EF4-FFF2-40B4-BE49-F238E27FC236}">
                <a16:creationId xmlns:a16="http://schemas.microsoft.com/office/drawing/2014/main" id="{5A8263ED-C7AA-474C-8D92-47A6ADC2BE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a-ES"/>
          </a:p>
        </p:txBody>
      </p:sp>
      <p:sp>
        <p:nvSpPr>
          <p:cNvPr id="4" name="Marcador de texto 3">
            <a:extLst>
              <a:ext uri="{FF2B5EF4-FFF2-40B4-BE49-F238E27FC236}">
                <a16:creationId xmlns:a16="http://schemas.microsoft.com/office/drawing/2014/main" id="{728BD1AA-96DA-41E9-8217-FD6C8B430D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E728515E-CEB4-4A1B-B072-7C0AD5B524A9}"/>
              </a:ext>
            </a:extLst>
          </p:cNvPr>
          <p:cNvSpPr>
            <a:spLocks noGrp="1"/>
          </p:cNvSpPr>
          <p:nvPr>
            <p:ph type="dt" sz="half" idx="10"/>
          </p:nvPr>
        </p:nvSpPr>
        <p:spPr/>
        <p:txBody>
          <a:bodyPr/>
          <a:lstStyle/>
          <a:p>
            <a:fld id="{1C76781D-EFC5-405A-8500-187354C868B2}" type="datetimeFigureOut">
              <a:rPr lang="ca-ES" smtClean="0"/>
              <a:t>30/9/2021</a:t>
            </a:fld>
            <a:endParaRPr lang="ca-ES"/>
          </a:p>
        </p:txBody>
      </p:sp>
      <p:sp>
        <p:nvSpPr>
          <p:cNvPr id="6" name="Marcador de pie de página 5">
            <a:extLst>
              <a:ext uri="{FF2B5EF4-FFF2-40B4-BE49-F238E27FC236}">
                <a16:creationId xmlns:a16="http://schemas.microsoft.com/office/drawing/2014/main" id="{8533F341-2619-4BA0-B6C9-D486E981259F}"/>
              </a:ext>
            </a:extLst>
          </p:cNvPr>
          <p:cNvSpPr>
            <a:spLocks noGrp="1"/>
          </p:cNvSpPr>
          <p:nvPr>
            <p:ph type="ftr" sz="quarter" idx="11"/>
          </p:nvPr>
        </p:nvSpPr>
        <p:spPr/>
        <p:txBody>
          <a:bodyPr/>
          <a:lstStyle/>
          <a:p>
            <a:endParaRPr lang="ca-ES"/>
          </a:p>
        </p:txBody>
      </p:sp>
      <p:sp>
        <p:nvSpPr>
          <p:cNvPr id="7" name="Marcador de número de diapositiva 6">
            <a:extLst>
              <a:ext uri="{FF2B5EF4-FFF2-40B4-BE49-F238E27FC236}">
                <a16:creationId xmlns:a16="http://schemas.microsoft.com/office/drawing/2014/main" id="{58C63180-FDCC-4928-9FEE-E7EBEE08D2AE}"/>
              </a:ext>
            </a:extLst>
          </p:cNvPr>
          <p:cNvSpPr>
            <a:spLocks noGrp="1"/>
          </p:cNvSpPr>
          <p:nvPr>
            <p:ph type="sldNum" sz="quarter" idx="12"/>
          </p:nvPr>
        </p:nvSpPr>
        <p:spPr/>
        <p:txBody>
          <a:bodyPr/>
          <a:lstStyle/>
          <a:p>
            <a:fld id="{CFD0BD0B-7B8D-4411-98FE-0850B07B37EF}" type="slidenum">
              <a:rPr lang="ca-ES" smtClean="0"/>
              <a:t>‹Nº›</a:t>
            </a:fld>
            <a:endParaRPr lang="ca-ES"/>
          </a:p>
        </p:txBody>
      </p:sp>
    </p:spTree>
    <p:extLst>
      <p:ext uri="{BB962C8B-B14F-4D97-AF65-F5344CB8AC3E}">
        <p14:creationId xmlns:p14="http://schemas.microsoft.com/office/powerpoint/2010/main" val="24005198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7408C065-AD5A-4BF2-9555-8CF0DD6181A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ca-ES"/>
          </a:p>
        </p:txBody>
      </p:sp>
      <p:sp>
        <p:nvSpPr>
          <p:cNvPr id="3" name="Marcador de texto 2">
            <a:extLst>
              <a:ext uri="{FF2B5EF4-FFF2-40B4-BE49-F238E27FC236}">
                <a16:creationId xmlns:a16="http://schemas.microsoft.com/office/drawing/2014/main" id="{A575BC32-347C-494E-9BC5-BE24D9C491D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ca-ES"/>
          </a:p>
        </p:txBody>
      </p:sp>
      <p:sp>
        <p:nvSpPr>
          <p:cNvPr id="4" name="Marcador de fecha 3">
            <a:extLst>
              <a:ext uri="{FF2B5EF4-FFF2-40B4-BE49-F238E27FC236}">
                <a16:creationId xmlns:a16="http://schemas.microsoft.com/office/drawing/2014/main" id="{A9319FD1-E216-4F1A-BF40-DBE6B43819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76781D-EFC5-405A-8500-187354C868B2}" type="datetimeFigureOut">
              <a:rPr lang="ca-ES" smtClean="0"/>
              <a:t>30/9/2021</a:t>
            </a:fld>
            <a:endParaRPr lang="ca-ES"/>
          </a:p>
        </p:txBody>
      </p:sp>
      <p:sp>
        <p:nvSpPr>
          <p:cNvPr id="5" name="Marcador de pie de página 4">
            <a:extLst>
              <a:ext uri="{FF2B5EF4-FFF2-40B4-BE49-F238E27FC236}">
                <a16:creationId xmlns:a16="http://schemas.microsoft.com/office/drawing/2014/main" id="{1189A429-E83F-49B5-BAE6-31938BF460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a-ES"/>
          </a:p>
        </p:txBody>
      </p:sp>
      <p:sp>
        <p:nvSpPr>
          <p:cNvPr id="6" name="Marcador de número de diapositiva 5">
            <a:extLst>
              <a:ext uri="{FF2B5EF4-FFF2-40B4-BE49-F238E27FC236}">
                <a16:creationId xmlns:a16="http://schemas.microsoft.com/office/drawing/2014/main" id="{930FF4A7-4909-4EEF-9BC8-EF75C8D5850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D0BD0B-7B8D-4411-98FE-0850B07B37EF}" type="slidenum">
              <a:rPr lang="ca-ES" smtClean="0"/>
              <a:t>‹Nº›</a:t>
            </a:fld>
            <a:endParaRPr lang="ca-ES"/>
          </a:p>
        </p:txBody>
      </p:sp>
    </p:spTree>
    <p:extLst>
      <p:ext uri="{BB962C8B-B14F-4D97-AF65-F5344CB8AC3E}">
        <p14:creationId xmlns:p14="http://schemas.microsoft.com/office/powerpoint/2010/main" val="28091614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567608" y="476673"/>
            <a:ext cx="7414592" cy="3393723"/>
          </a:xfrm>
        </p:spPr>
        <p:txBody>
          <a:bodyPr>
            <a:noAutofit/>
          </a:bodyPr>
          <a:lstStyle/>
          <a:p>
            <a:pPr marL="3175" indent="-4445"/>
            <a:r>
              <a:rPr lang="ca-ES" sz="3600" b="1" dirty="0">
                <a:solidFill>
                  <a:schemeClr val="bg1">
                    <a:lumMod val="50000"/>
                  </a:schemeClr>
                </a:solidFill>
                <a:latin typeface="Calibri"/>
                <a:ea typeface="Calibri"/>
                <a:cs typeface="Calibri"/>
              </a:rPr>
              <a:t>CONGRÉS DE L’ADVOCACIA DE </a:t>
            </a:r>
            <a:r>
              <a:rPr lang="ca-ES" sz="3600" b="1">
                <a:solidFill>
                  <a:schemeClr val="bg1">
                    <a:lumMod val="50000"/>
                  </a:schemeClr>
                </a:solidFill>
                <a:latin typeface="Calibri"/>
                <a:ea typeface="Calibri"/>
                <a:cs typeface="Calibri"/>
              </a:rPr>
              <a:t>L’ICAB</a:t>
            </a:r>
            <a:r>
              <a:rPr lang="ca-ES" sz="3600" b="1" dirty="0">
                <a:solidFill>
                  <a:schemeClr val="bg1">
                    <a:lumMod val="50000"/>
                  </a:schemeClr>
                </a:solidFill>
                <a:latin typeface="Calibri"/>
                <a:ea typeface="Calibri"/>
                <a:cs typeface="Calibri"/>
              </a:rPr>
              <a:t> </a:t>
            </a:r>
            <a:br>
              <a:rPr lang="ca-ES" sz="3600" b="1" dirty="0">
                <a:solidFill>
                  <a:schemeClr val="bg1">
                    <a:lumMod val="50000"/>
                  </a:schemeClr>
                </a:solidFill>
                <a:latin typeface="Calibri"/>
                <a:ea typeface="Calibri"/>
                <a:cs typeface="Calibri"/>
              </a:rPr>
            </a:br>
            <a:r>
              <a:rPr lang="ca-ES" sz="3600" b="1" dirty="0">
                <a:solidFill>
                  <a:schemeClr val="bg1">
                    <a:lumMod val="50000"/>
                  </a:schemeClr>
                </a:solidFill>
                <a:latin typeface="Calibri"/>
                <a:ea typeface="Calibri"/>
                <a:cs typeface="Calibri"/>
              </a:rPr>
              <a:t>4 D’OCTUBRE DE 2021</a:t>
            </a:r>
            <a:br>
              <a:rPr lang="ca-ES" sz="4400" b="1" dirty="0">
                <a:solidFill>
                  <a:schemeClr val="bg1">
                    <a:lumMod val="50000"/>
                  </a:schemeClr>
                </a:solidFill>
                <a:latin typeface="Calibri"/>
                <a:ea typeface="Calibri"/>
                <a:cs typeface="Calibri"/>
              </a:rPr>
            </a:br>
            <a:br>
              <a:rPr lang="ca-ES" sz="3200" b="1" dirty="0">
                <a:solidFill>
                  <a:schemeClr val="bg1">
                    <a:lumMod val="50000"/>
                  </a:schemeClr>
                </a:solidFill>
                <a:latin typeface="Calibri"/>
                <a:ea typeface="Calibri"/>
                <a:cs typeface="Calibri"/>
              </a:rPr>
            </a:br>
            <a:br>
              <a:rPr lang="ca-ES" sz="3200" b="1" dirty="0">
                <a:solidFill>
                  <a:srgbClr val="2D2E83"/>
                </a:solidFill>
                <a:latin typeface="Calibri"/>
                <a:ea typeface="Calibri"/>
                <a:cs typeface="Calibri"/>
              </a:rPr>
            </a:br>
            <a:r>
              <a:rPr lang="ca-ES" sz="3200" b="1" dirty="0">
                <a:solidFill>
                  <a:srgbClr val="2D2E83"/>
                </a:solidFill>
                <a:latin typeface="Calibri"/>
                <a:ea typeface="Calibri"/>
                <a:cs typeface="Calibri"/>
              </a:rPr>
              <a:t>L'HABITATGE COOPERATIU ASSEQUIBLE: ALTERNATIVES ALA PROPIETAT</a:t>
            </a:r>
            <a:r>
              <a:rPr lang="ca-ES" sz="4000" b="1" dirty="0">
                <a:solidFill>
                  <a:srgbClr val="2D2E83"/>
                </a:solidFill>
                <a:latin typeface="Calibri"/>
                <a:ea typeface="Calibri"/>
                <a:cs typeface="Calibri"/>
              </a:rPr>
              <a:t> </a:t>
            </a:r>
            <a:endParaRPr lang="ca-ES" sz="4000" b="1" dirty="0"/>
          </a:p>
        </p:txBody>
      </p:sp>
      <p:sp>
        <p:nvSpPr>
          <p:cNvPr id="5" name="2 Subtítulo"/>
          <p:cNvSpPr>
            <a:spLocks noGrp="1"/>
          </p:cNvSpPr>
          <p:nvPr>
            <p:ph type="subTitle" idx="1"/>
          </p:nvPr>
        </p:nvSpPr>
        <p:spPr>
          <a:xfrm>
            <a:off x="1524000" y="4880333"/>
            <a:ext cx="9144000" cy="1655762"/>
          </a:xfrm>
        </p:spPr>
        <p:txBody>
          <a:bodyPr rtlCol="0">
            <a:normAutofit/>
          </a:bodyPr>
          <a:lstStyle/>
          <a:p>
            <a:pPr>
              <a:defRPr/>
            </a:pPr>
            <a:endParaRPr lang="es-ES_tradnl" dirty="0"/>
          </a:p>
          <a:p>
            <a:pPr>
              <a:defRPr/>
            </a:pPr>
            <a:r>
              <a:rPr lang="es-ES_tradnl" sz="1800" b="1" dirty="0"/>
              <a:t>Cristina R. Grau</a:t>
            </a:r>
          </a:p>
          <a:p>
            <a:pPr>
              <a:defRPr/>
            </a:pPr>
            <a:r>
              <a:rPr lang="es-ES_tradnl" sz="1800" b="1" dirty="0" err="1"/>
              <a:t>Secció</a:t>
            </a:r>
            <a:r>
              <a:rPr lang="es-ES_tradnl" sz="1800" b="1" dirty="0"/>
              <a:t> de </a:t>
            </a:r>
            <a:r>
              <a:rPr lang="es-ES_tradnl" sz="1800" b="1" dirty="0" err="1"/>
              <a:t>Dret</a:t>
            </a:r>
            <a:r>
              <a:rPr lang="es-ES_tradnl" sz="1800" b="1" dirty="0"/>
              <a:t> </a:t>
            </a:r>
            <a:r>
              <a:rPr lang="es-ES_tradnl" sz="1800" b="1" dirty="0" err="1"/>
              <a:t>Cooperatiu</a:t>
            </a:r>
            <a:r>
              <a:rPr lang="es-ES_tradnl" sz="1800" b="1" dirty="0"/>
              <a:t> i de </a:t>
            </a:r>
            <a:r>
              <a:rPr lang="es-ES_tradnl" sz="1800" b="1" dirty="0" err="1"/>
              <a:t>l’Economía</a:t>
            </a:r>
            <a:r>
              <a:rPr lang="es-ES_tradnl" sz="1800" b="1" dirty="0"/>
              <a:t> Social</a:t>
            </a:r>
            <a:endParaRPr lang="es-ES_tradnl" sz="2000" b="1" dirty="0">
              <a:solidFill>
                <a:schemeClr val="bg1">
                  <a:lumMod val="65000"/>
                </a:schemeClr>
              </a:solidFill>
            </a:endParaRPr>
          </a:p>
          <a:p>
            <a:pPr>
              <a:defRPr/>
            </a:pPr>
            <a:endParaRPr lang="es-ES_tradnl" dirty="0"/>
          </a:p>
          <a:p>
            <a:pPr>
              <a:defRPr/>
            </a:pPr>
            <a:endParaRPr lang="es-ES_tradnl" dirty="0"/>
          </a:p>
        </p:txBody>
      </p:sp>
      <p:pic>
        <p:nvPicPr>
          <p:cNvPr id="4" name="Imagen 3">
            <a:extLst>
              <a:ext uri="{FF2B5EF4-FFF2-40B4-BE49-F238E27FC236}">
                <a16:creationId xmlns:a16="http://schemas.microsoft.com/office/drawing/2014/main" id="{94B78EFD-1C52-434C-A59B-B74E266D967A}"/>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40064" y="548681"/>
            <a:ext cx="183515" cy="1798955"/>
          </a:xfrm>
          <a:prstGeom prst="rect">
            <a:avLst/>
          </a:prstGeom>
          <a:noFill/>
        </p:spPr>
      </p:pic>
      <p:pic>
        <p:nvPicPr>
          <p:cNvPr id="6" name="Picture 2" descr="Logotipo profesional para abogados/as del ICAB y sociedades profesionales -  ICAB">
            <a:extLst>
              <a:ext uri="{FF2B5EF4-FFF2-40B4-BE49-F238E27FC236}">
                <a16:creationId xmlns:a16="http://schemas.microsoft.com/office/drawing/2014/main" id="{D2CAD873-13C9-496D-8B34-EFC6057D69B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1452" y="5660057"/>
            <a:ext cx="1440160" cy="119185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a:extLst>
              <a:ext uri="{FF2B5EF4-FFF2-40B4-BE49-F238E27FC236}">
                <a16:creationId xmlns:a16="http://schemas.microsoft.com/office/drawing/2014/main" id="{FA6F3E54-447A-423A-9205-CF3744A28600}"/>
              </a:ext>
            </a:extLst>
          </p:cNvPr>
          <p:cNvSpPr>
            <a:spLocks noGrp="1"/>
          </p:cNvSpPr>
          <p:nvPr>
            <p:ph idx="1"/>
          </p:nvPr>
        </p:nvSpPr>
        <p:spPr>
          <a:xfrm>
            <a:off x="1253067" y="923731"/>
            <a:ext cx="9205383" cy="5600894"/>
          </a:xfrm>
        </p:spPr>
        <p:txBody>
          <a:bodyPr>
            <a:normAutofit fontScale="77500" lnSpcReduction="20000"/>
          </a:bodyPr>
          <a:lstStyle/>
          <a:p>
            <a:pPr marL="516600" indent="-457200" algn="just">
              <a:lnSpc>
                <a:spcPct val="150000"/>
              </a:lnSpc>
              <a:spcBef>
                <a:spcPts val="0"/>
              </a:spcBef>
              <a:buClr>
                <a:srgbClr val="002060"/>
              </a:buClr>
              <a:buFont typeface="Wingdings" panose="05000000000000000000" pitchFamily="2" charset="2"/>
              <a:buChar char="ü"/>
              <a:defRPr/>
            </a:pPr>
            <a:r>
              <a:rPr lang="ca-ES" sz="2400" dirty="0"/>
              <a:t>Es limiten les aportacions als nous socis, com a garantia d’accessibilitat econòmica durant tota la vida útil de l’habitatge.</a:t>
            </a:r>
          </a:p>
          <a:p>
            <a:pPr marL="516600" indent="-457200" algn="just">
              <a:lnSpc>
                <a:spcPct val="150000"/>
              </a:lnSpc>
              <a:spcBef>
                <a:spcPts val="0"/>
              </a:spcBef>
              <a:buClr>
                <a:srgbClr val="002060"/>
              </a:buClr>
              <a:buFont typeface="Wingdings" panose="05000000000000000000" pitchFamily="2" charset="2"/>
              <a:buChar char="ü"/>
              <a:defRPr/>
            </a:pPr>
            <a:r>
              <a:rPr lang="ca-ES" sz="2400" dirty="0"/>
              <a:t> Es regula el règim de transmissió de les aportacions al capital, posant l’accent en el fet </a:t>
            </a:r>
            <a:r>
              <a:rPr lang="ca-ES" sz="2400" dirty="0" err="1"/>
              <a:t>convivencial</a:t>
            </a:r>
            <a:endParaRPr lang="ca-ES" sz="2400" dirty="0"/>
          </a:p>
          <a:p>
            <a:pPr marL="516600" indent="-457200" algn="just">
              <a:lnSpc>
                <a:spcPct val="150000"/>
              </a:lnSpc>
              <a:spcBef>
                <a:spcPts val="0"/>
              </a:spcBef>
              <a:buClr>
                <a:srgbClr val="002060"/>
              </a:buClr>
              <a:buFont typeface="Wingdings" panose="05000000000000000000" pitchFamily="2" charset="2"/>
              <a:buChar char="ü"/>
              <a:defRPr/>
            </a:pPr>
            <a:r>
              <a:rPr lang="ca-ES" sz="2400" dirty="0"/>
              <a:t>Es regula el deure dotar de fons especials de solidaritat que garanteixin la continuïtat del projecte davant les situacions de necessitats de les sòcies, i es permet regular estatutàriament reserves addicionals per a garantir la solvència de la cooperativa</a:t>
            </a:r>
          </a:p>
          <a:p>
            <a:pPr marL="516600" indent="-457200" algn="just">
              <a:lnSpc>
                <a:spcPct val="150000"/>
              </a:lnSpc>
              <a:spcBef>
                <a:spcPts val="0"/>
              </a:spcBef>
              <a:buClr>
                <a:srgbClr val="002060"/>
              </a:buClr>
              <a:buFont typeface="Wingdings" panose="05000000000000000000" pitchFamily="2" charset="2"/>
              <a:buChar char="ü"/>
              <a:defRPr/>
            </a:pPr>
            <a:r>
              <a:rPr lang="ca-ES" sz="2400" dirty="0"/>
              <a:t>Es permet la possibilitat d’incloure als estatuts socials normes especials quant a la presa dels acords relatius a l’ús de l’edifici, establint el vot per habitatge i no per persona sòcia </a:t>
            </a:r>
          </a:p>
          <a:p>
            <a:pPr marL="516600" indent="-457200" algn="just">
              <a:lnSpc>
                <a:spcPct val="150000"/>
              </a:lnSpc>
              <a:spcBef>
                <a:spcPts val="0"/>
              </a:spcBef>
              <a:buClr>
                <a:srgbClr val="002060"/>
              </a:buClr>
              <a:buFont typeface="Wingdings" panose="05000000000000000000" pitchFamily="2" charset="2"/>
              <a:buChar char="ü"/>
              <a:defRPr/>
            </a:pPr>
            <a:r>
              <a:rPr lang="ca-ES" sz="2400" dirty="0"/>
              <a:t>Es proposa eliminar per a aquestes cooperatives, malgrat conservar la propietat de l’edificació, el deure de sotmetre els seus coptes anuals a auditoria externa, com a mesura de foment</a:t>
            </a:r>
          </a:p>
          <a:p>
            <a:pPr marL="516600" indent="-457200" algn="just">
              <a:lnSpc>
                <a:spcPct val="150000"/>
              </a:lnSpc>
              <a:spcBef>
                <a:spcPts val="0"/>
              </a:spcBef>
              <a:buClr>
                <a:srgbClr val="002060"/>
              </a:buClr>
              <a:buFont typeface="Wingdings" panose="05000000000000000000" pitchFamily="2" charset="2"/>
              <a:buChar char="ü"/>
              <a:defRPr/>
            </a:pPr>
            <a:endParaRPr lang="es-ES" dirty="0"/>
          </a:p>
          <a:p>
            <a:pPr>
              <a:buClr>
                <a:srgbClr val="002060"/>
              </a:buClr>
              <a:buFont typeface="Wingdings" panose="05000000000000000000" pitchFamily="2" charset="2"/>
              <a:buChar char="ü"/>
              <a:defRPr/>
            </a:pPr>
            <a:endParaRPr lang="ca-ES" dirty="0"/>
          </a:p>
        </p:txBody>
      </p:sp>
      <p:pic>
        <p:nvPicPr>
          <p:cNvPr id="4" name="Imagen 3">
            <a:extLst>
              <a:ext uri="{FF2B5EF4-FFF2-40B4-BE49-F238E27FC236}">
                <a16:creationId xmlns:a16="http://schemas.microsoft.com/office/drawing/2014/main" id="{19C2CE95-C243-4AAC-931C-8E39B4271B76}"/>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640064" y="548681"/>
            <a:ext cx="183515" cy="1798955"/>
          </a:xfrm>
          <a:prstGeom prst="rect">
            <a:avLst/>
          </a:prstGeom>
          <a:noFill/>
        </p:spPr>
      </p:pic>
      <p:pic>
        <p:nvPicPr>
          <p:cNvPr id="6" name="Picture 2" descr="Logotipo profesional para abogados/as del ICAB y sociedades profesionales -  ICAB">
            <a:extLst>
              <a:ext uri="{FF2B5EF4-FFF2-40B4-BE49-F238E27FC236}">
                <a16:creationId xmlns:a16="http://schemas.microsoft.com/office/drawing/2014/main" id="{F1102FA3-EDF9-496A-91E1-5F1D4F99DC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452" y="5660057"/>
            <a:ext cx="1440160" cy="1191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29937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a:extLst>
              <a:ext uri="{FF2B5EF4-FFF2-40B4-BE49-F238E27FC236}">
                <a16:creationId xmlns:a16="http://schemas.microsoft.com/office/drawing/2014/main" id="{0A1CECCF-56A0-4BE0-B280-219FCC2450B6}"/>
              </a:ext>
            </a:extLst>
          </p:cNvPr>
          <p:cNvSpPr>
            <a:spLocks noGrp="1"/>
          </p:cNvSpPr>
          <p:nvPr>
            <p:ph type="ctrTitle"/>
          </p:nvPr>
        </p:nvSpPr>
        <p:spPr>
          <a:xfrm>
            <a:off x="2927351" y="836614"/>
            <a:ext cx="7407275" cy="2447925"/>
          </a:xfrm>
        </p:spPr>
        <p:txBody>
          <a:bodyPr/>
          <a:lstStyle/>
          <a:p>
            <a:pPr>
              <a:defRPr/>
            </a:pPr>
            <a:r>
              <a:rPr lang="ca-ES" dirty="0">
                <a:solidFill>
                  <a:schemeClr val="tx2">
                    <a:satMod val="130000"/>
                  </a:schemeClr>
                </a:solidFill>
              </a:rPr>
              <a:t>MOLTES GRÀCIES PER LA VOSTRA ATENCIÓ</a:t>
            </a:r>
          </a:p>
        </p:txBody>
      </p:sp>
      <p:pic>
        <p:nvPicPr>
          <p:cNvPr id="5" name="Imagen 4">
            <a:extLst>
              <a:ext uri="{FF2B5EF4-FFF2-40B4-BE49-F238E27FC236}">
                <a16:creationId xmlns:a16="http://schemas.microsoft.com/office/drawing/2014/main" id="{70883558-AC0C-4B81-A281-D8F3455F628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40064" y="548681"/>
            <a:ext cx="183515" cy="1798955"/>
          </a:xfrm>
          <a:prstGeom prst="rect">
            <a:avLst/>
          </a:prstGeom>
          <a:noFill/>
        </p:spPr>
      </p:pic>
      <p:pic>
        <p:nvPicPr>
          <p:cNvPr id="7" name="Picture 2" descr="Logotipo profesional para abogados/as del ICAB y sociedades profesionales -  ICAB">
            <a:extLst>
              <a:ext uri="{FF2B5EF4-FFF2-40B4-BE49-F238E27FC236}">
                <a16:creationId xmlns:a16="http://schemas.microsoft.com/office/drawing/2014/main" id="{B348BB44-7945-405C-A326-3D9E9EC072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1452" y="5660057"/>
            <a:ext cx="1440160" cy="119185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2B30B917-6559-4694-AF52-398D95865ED5}"/>
              </a:ext>
            </a:extLst>
          </p:cNvPr>
          <p:cNvSpPr>
            <a:spLocks noGrp="1" noChangeArrowheads="1"/>
          </p:cNvSpPr>
          <p:nvPr>
            <p:ph type="title"/>
          </p:nvPr>
        </p:nvSpPr>
        <p:spPr>
          <a:xfrm>
            <a:off x="1124125" y="274639"/>
            <a:ext cx="9300769" cy="777875"/>
          </a:xfrm>
        </p:spPr>
        <p:txBody>
          <a:bodyPr>
            <a:normAutofit fontScale="90000"/>
          </a:bodyPr>
          <a:lstStyle/>
          <a:p>
            <a:pPr algn="ctr">
              <a:defRPr/>
            </a:pPr>
            <a:r>
              <a:rPr lang="ca-ES" sz="2800" b="1" dirty="0">
                <a:solidFill>
                  <a:srgbClr val="002060"/>
                </a:solidFill>
                <a:latin typeface="Arial Narrow" pitchFamily="34" charset="0"/>
              </a:rPr>
              <a:t>INTRODUCCIÓ: MOTIVACIÓ DE LES COOPERATIVES EN RÈGIM D’ÚS</a:t>
            </a:r>
          </a:p>
        </p:txBody>
      </p:sp>
      <p:sp>
        <p:nvSpPr>
          <p:cNvPr id="38915" name="Rectangle 3">
            <a:extLst>
              <a:ext uri="{FF2B5EF4-FFF2-40B4-BE49-F238E27FC236}">
                <a16:creationId xmlns:a16="http://schemas.microsoft.com/office/drawing/2014/main" id="{D004745A-C4E4-4EF8-AE74-F4A017842B7D}"/>
              </a:ext>
            </a:extLst>
          </p:cNvPr>
          <p:cNvSpPr>
            <a:spLocks noGrp="1" noChangeArrowheads="1"/>
          </p:cNvSpPr>
          <p:nvPr>
            <p:ph type="body" idx="1"/>
          </p:nvPr>
        </p:nvSpPr>
        <p:spPr>
          <a:xfrm>
            <a:off x="545284" y="1125538"/>
            <a:ext cx="9665516" cy="5472112"/>
          </a:xfrm>
        </p:spPr>
        <p:txBody>
          <a:bodyPr>
            <a:normAutofit fontScale="70000" lnSpcReduction="20000"/>
          </a:bodyPr>
          <a:lstStyle/>
          <a:p>
            <a:pPr marL="746125" lvl="1" indent="-342900" algn="just">
              <a:lnSpc>
                <a:spcPct val="120000"/>
              </a:lnSpc>
              <a:buClr>
                <a:srgbClr val="002060"/>
              </a:buClr>
              <a:buFont typeface="Wingdings" panose="05000000000000000000" pitchFamily="2" charset="2"/>
              <a:buChar char="q"/>
              <a:defRPr/>
            </a:pPr>
            <a:r>
              <a:rPr lang="ca-ES" sz="2600" dirty="0"/>
              <a:t>Les dificultats per accedir a l’habitatge de propietat o de lloguer han trobat resposta en el cooperativisme d’habitatge que, eliminant el marge comercial d’alguns agents (constructors i/o promotors professionals), genera un </a:t>
            </a:r>
            <a:r>
              <a:rPr lang="ca-ES" sz="2600" dirty="0">
                <a:solidFill>
                  <a:srgbClr val="002060"/>
                </a:solidFill>
              </a:rPr>
              <a:t>estalvi cooperatiu </a:t>
            </a:r>
            <a:r>
              <a:rPr lang="ca-ES" sz="2600" dirty="0"/>
              <a:t>que apropa el preu final de l’habitatge que ha de pagar el soci al seu preu de cost, esdevenint, per tant, més assequible. </a:t>
            </a:r>
            <a:r>
              <a:rPr lang="ca-ES" sz="2600" dirty="0">
                <a:solidFill>
                  <a:srgbClr val="002060"/>
                </a:solidFill>
              </a:rPr>
              <a:t>L’estalvi cooperatiu ha estat reconegut per les Sentències de l'Audiència Provincial de Barcelona  de 8 de maig de 1995 i 23 de setembre de 2010</a:t>
            </a:r>
          </a:p>
          <a:p>
            <a:pPr marL="746125" lvl="1" indent="-342900" algn="just">
              <a:lnSpc>
                <a:spcPct val="120000"/>
              </a:lnSpc>
              <a:buClr>
                <a:srgbClr val="002060"/>
              </a:buClr>
              <a:buFont typeface="Wingdings" panose="05000000000000000000" pitchFamily="2" charset="2"/>
              <a:buChar char="q"/>
              <a:defRPr/>
            </a:pPr>
            <a:r>
              <a:rPr lang="ca-ES" sz="2600" dirty="0"/>
              <a:t>El cooperativisme tradicional ha donat solució al primer accés a l’habitatge cooperatiu, a l’accés del soci promotor, tot i que no resol la situació en la major part de les ulteriors transmissions de l’habitatge pel soci inicial a successius titulars. </a:t>
            </a:r>
          </a:p>
          <a:p>
            <a:pPr marL="746125" lvl="1" indent="-342900" algn="just">
              <a:lnSpc>
                <a:spcPct val="120000"/>
              </a:lnSpc>
              <a:buClr>
                <a:srgbClr val="002060"/>
              </a:buClr>
              <a:buFont typeface="Wingdings" panose="05000000000000000000" pitchFamily="2" charset="2"/>
              <a:buChar char="q"/>
              <a:defRPr/>
            </a:pPr>
            <a:r>
              <a:rPr lang="ca-ES" sz="2600" dirty="0"/>
              <a:t>La cooperativa és una societat no especulativa:</a:t>
            </a:r>
          </a:p>
          <a:p>
            <a:pPr lvl="2" algn="just">
              <a:lnSpc>
                <a:spcPct val="120000"/>
              </a:lnSpc>
              <a:buClr>
                <a:srgbClr val="002060"/>
              </a:buClr>
              <a:buFont typeface="Wingdings" pitchFamily="2" charset="2"/>
              <a:buChar char="q"/>
              <a:defRPr/>
            </a:pPr>
            <a:r>
              <a:rPr lang="ca-ES" sz="2300" dirty="0"/>
              <a:t>La distribució d’excedents, si n’hi ha,  es basa en </a:t>
            </a:r>
            <a:r>
              <a:rPr lang="ca-ES" sz="2300" dirty="0">
                <a:solidFill>
                  <a:srgbClr val="002060"/>
                </a:solidFill>
              </a:rPr>
              <a:t>l’activitat</a:t>
            </a:r>
            <a:r>
              <a:rPr lang="ca-ES" sz="2300" dirty="0"/>
              <a:t> i no en el capital</a:t>
            </a:r>
          </a:p>
          <a:p>
            <a:pPr lvl="2" algn="just">
              <a:lnSpc>
                <a:spcPct val="120000"/>
              </a:lnSpc>
              <a:buClr>
                <a:srgbClr val="002060"/>
              </a:buClr>
              <a:buFont typeface="Wingdings" pitchFamily="2" charset="2"/>
              <a:buChar char="q"/>
              <a:defRPr/>
            </a:pPr>
            <a:r>
              <a:rPr lang="ca-ES" sz="2300" dirty="0"/>
              <a:t>En cas de baixa, la persona sòcia recupera el capital </a:t>
            </a:r>
            <a:r>
              <a:rPr lang="ca-ES" sz="2300" dirty="0">
                <a:solidFill>
                  <a:srgbClr val="002060"/>
                </a:solidFill>
              </a:rPr>
              <a:t>actualitzat</a:t>
            </a:r>
            <a:r>
              <a:rPr lang="ca-ES" sz="2300" dirty="0"/>
              <a:t> </a:t>
            </a:r>
          </a:p>
          <a:p>
            <a:pPr lvl="2" algn="just">
              <a:lnSpc>
                <a:spcPct val="120000"/>
              </a:lnSpc>
              <a:buClr>
                <a:srgbClr val="002060"/>
              </a:buClr>
              <a:buFont typeface="Wingdings" pitchFamily="2" charset="2"/>
              <a:buChar char="q"/>
              <a:defRPr/>
            </a:pPr>
            <a:r>
              <a:rPr lang="ca-ES" sz="2300" dirty="0"/>
              <a:t>La retribució del capital social a través dels interessos es limita</a:t>
            </a:r>
          </a:p>
          <a:p>
            <a:pPr lvl="2" algn="just">
              <a:lnSpc>
                <a:spcPct val="120000"/>
              </a:lnSpc>
              <a:buClr>
                <a:srgbClr val="002060"/>
              </a:buClr>
              <a:buFont typeface="Wingdings" pitchFamily="2" charset="2"/>
              <a:buChar char="q"/>
              <a:defRPr/>
            </a:pPr>
            <a:r>
              <a:rPr lang="ca-ES" sz="2300" dirty="0"/>
              <a:t>La persona sòcia paga el cost de l’habitatge </a:t>
            </a:r>
            <a:r>
              <a:rPr lang="ca-ES" sz="2300" dirty="0">
                <a:solidFill>
                  <a:srgbClr val="7030A0"/>
                </a:solidFill>
              </a:rPr>
              <a:t>–</a:t>
            </a:r>
            <a:r>
              <a:rPr lang="ca-ES" sz="2300" dirty="0">
                <a:solidFill>
                  <a:srgbClr val="002060"/>
                </a:solidFill>
              </a:rPr>
              <a:t>estalvi cooperatiu-</a:t>
            </a:r>
          </a:p>
          <a:p>
            <a:pPr lvl="2" algn="just">
              <a:lnSpc>
                <a:spcPct val="120000"/>
              </a:lnSpc>
              <a:buClr>
                <a:srgbClr val="002060"/>
              </a:buClr>
              <a:buFont typeface="Wingdings" pitchFamily="2" charset="2"/>
              <a:buChar char="q"/>
              <a:defRPr/>
            </a:pPr>
            <a:r>
              <a:rPr lang="ca-ES" sz="2300" dirty="0">
                <a:solidFill>
                  <a:srgbClr val="002060"/>
                </a:solidFill>
              </a:rPr>
              <a:t>En el cas específic de la cooperativa d'habitatges,  </a:t>
            </a:r>
            <a:r>
              <a:rPr lang="ca-ES" sz="2300" dirty="0"/>
              <a:t>si la persona sòcia es proposa la transmissió de l’habitatge, la cooperativa té el dret de tempteig pel preu establert a l’adjudicació. </a:t>
            </a:r>
            <a:r>
              <a:rPr lang="ca-ES" sz="2300" dirty="0">
                <a:solidFill>
                  <a:srgbClr val="002060"/>
                </a:solidFill>
              </a:rPr>
              <a:t>La dissolució de la cooperativa un cop adjudicats els habitatges, ha fet inoperant a la pràctica aquest límit, permetent a la persona sòcia fixar el preu de la transmissió segons les regles del mercat.</a:t>
            </a:r>
          </a:p>
          <a:p>
            <a:pPr marL="746125" lvl="1" indent="-342900" algn="just">
              <a:lnSpc>
                <a:spcPct val="120000"/>
              </a:lnSpc>
              <a:buClr>
                <a:srgbClr val="002060"/>
              </a:buClr>
              <a:buFont typeface="Wingdings" panose="05000000000000000000" pitchFamily="2" charset="2"/>
              <a:buChar char="q"/>
              <a:defRPr/>
            </a:pPr>
            <a:endParaRPr lang="ca-ES" dirty="0">
              <a:solidFill>
                <a:srgbClr val="002060"/>
              </a:solidFill>
            </a:endParaRPr>
          </a:p>
          <a:p>
            <a:pPr marL="403225" lvl="1" indent="0" algn="just">
              <a:lnSpc>
                <a:spcPct val="120000"/>
              </a:lnSpc>
              <a:buClr>
                <a:srgbClr val="B46FBF"/>
              </a:buClr>
              <a:buNone/>
              <a:defRPr/>
            </a:pPr>
            <a:endParaRPr lang="ca-ES" dirty="0"/>
          </a:p>
          <a:p>
            <a:pPr marL="403225" lvl="1" indent="0" algn="just">
              <a:lnSpc>
                <a:spcPct val="120000"/>
              </a:lnSpc>
              <a:buClr>
                <a:srgbClr val="B46FBF"/>
              </a:buClr>
              <a:buNone/>
              <a:defRPr/>
            </a:pPr>
            <a:endParaRPr lang="ca-ES" dirty="0">
              <a:solidFill>
                <a:srgbClr val="002060"/>
              </a:solidFill>
            </a:endParaRPr>
          </a:p>
          <a:p>
            <a:pPr marL="403225" lvl="1" indent="0" algn="just">
              <a:lnSpc>
                <a:spcPct val="120000"/>
              </a:lnSpc>
              <a:buClr>
                <a:srgbClr val="B46FBF"/>
              </a:buClr>
              <a:buNone/>
              <a:defRPr/>
            </a:pPr>
            <a:endParaRPr lang="ca-ES" dirty="0"/>
          </a:p>
          <a:p>
            <a:pPr marL="917575" lvl="1" indent="-514350" algn="just">
              <a:lnSpc>
                <a:spcPct val="150000"/>
              </a:lnSpc>
              <a:buNone/>
              <a:defRPr/>
            </a:pPr>
            <a:endParaRPr lang="ca-ES" dirty="0">
              <a:solidFill>
                <a:srgbClr val="002060"/>
              </a:solidFill>
            </a:endParaRPr>
          </a:p>
        </p:txBody>
      </p:sp>
      <p:pic>
        <p:nvPicPr>
          <p:cNvPr id="4" name="Imagen 3">
            <a:extLst>
              <a:ext uri="{FF2B5EF4-FFF2-40B4-BE49-F238E27FC236}">
                <a16:creationId xmlns:a16="http://schemas.microsoft.com/office/drawing/2014/main" id="{A202F434-D618-46A9-B846-161D13EDFB2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640064" y="548681"/>
            <a:ext cx="183515" cy="1798955"/>
          </a:xfrm>
          <a:prstGeom prst="rect">
            <a:avLst/>
          </a:prstGeom>
          <a:noFill/>
        </p:spPr>
      </p:pic>
      <p:pic>
        <p:nvPicPr>
          <p:cNvPr id="5" name="Picture 2" descr="Logotipo profesional para abogados/as del ICAB y sociedades profesionales -  ICAB">
            <a:extLst>
              <a:ext uri="{FF2B5EF4-FFF2-40B4-BE49-F238E27FC236}">
                <a16:creationId xmlns:a16="http://schemas.microsoft.com/office/drawing/2014/main" id="{BE9790C7-8116-4AFE-8707-3BFB1D7547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452" y="5660057"/>
            <a:ext cx="1440160" cy="119185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81987AD6-56F3-4384-80E8-056815AF8BBF}"/>
              </a:ext>
            </a:extLst>
          </p:cNvPr>
          <p:cNvSpPr>
            <a:spLocks noGrp="1" noChangeArrowheads="1"/>
          </p:cNvSpPr>
          <p:nvPr>
            <p:ph type="title"/>
          </p:nvPr>
        </p:nvSpPr>
        <p:spPr>
          <a:xfrm>
            <a:off x="2566988" y="274639"/>
            <a:ext cx="7891462" cy="777875"/>
          </a:xfrm>
        </p:spPr>
        <p:txBody>
          <a:bodyPr/>
          <a:lstStyle/>
          <a:p>
            <a:pPr algn="ctr">
              <a:defRPr/>
            </a:pPr>
            <a:r>
              <a:rPr lang="ca-ES" sz="2800" b="1" dirty="0">
                <a:solidFill>
                  <a:schemeClr val="tx2">
                    <a:satMod val="130000"/>
                  </a:schemeClr>
                </a:solidFill>
                <a:latin typeface="Arial Narrow" pitchFamily="34" charset="0"/>
              </a:rPr>
              <a:t>CARACTERÍSTIQUES DEL MODEL (I)</a:t>
            </a:r>
          </a:p>
        </p:txBody>
      </p:sp>
      <p:sp>
        <p:nvSpPr>
          <p:cNvPr id="38915" name="Rectangle 3">
            <a:extLst>
              <a:ext uri="{FF2B5EF4-FFF2-40B4-BE49-F238E27FC236}">
                <a16:creationId xmlns:a16="http://schemas.microsoft.com/office/drawing/2014/main" id="{AF94E00E-E9D2-411A-BDAB-06EA9CDF6B9D}"/>
              </a:ext>
            </a:extLst>
          </p:cNvPr>
          <p:cNvSpPr>
            <a:spLocks noGrp="1" noChangeArrowheads="1"/>
          </p:cNvSpPr>
          <p:nvPr>
            <p:ph type="body" idx="1"/>
          </p:nvPr>
        </p:nvSpPr>
        <p:spPr>
          <a:xfrm>
            <a:off x="1593908" y="1125538"/>
            <a:ext cx="8616892" cy="5688012"/>
          </a:xfrm>
        </p:spPr>
        <p:txBody>
          <a:bodyPr>
            <a:normAutofit/>
          </a:bodyPr>
          <a:lstStyle/>
          <a:p>
            <a:pPr marL="0" indent="0" algn="just">
              <a:lnSpc>
                <a:spcPct val="100000"/>
              </a:lnSpc>
              <a:spcBef>
                <a:spcPts val="600"/>
              </a:spcBef>
              <a:buClr>
                <a:srgbClr val="7030A0"/>
              </a:buClr>
              <a:buNone/>
              <a:defRPr/>
            </a:pPr>
            <a:r>
              <a:rPr lang="ca-ES" sz="2000" dirty="0"/>
              <a:t>Per a combatre aquestes pràctiques i considerar l’habitatge com un bé de primera necessitat, durant la seva vida útil, i no un bé d’inversió, en els darrers anys proliferen experiències </a:t>
            </a:r>
            <a:r>
              <a:rPr lang="ca-ES" sz="2000" dirty="0">
                <a:solidFill>
                  <a:srgbClr val="002060"/>
                </a:solidFill>
              </a:rPr>
              <a:t>d’habitatge cooperatiu en règim d’ús</a:t>
            </a:r>
            <a:r>
              <a:rPr lang="ca-ES" sz="2000" dirty="0"/>
              <a:t>, en el qual la propietària única de l’edificació és la cooperativa, mentre que les persones sòcies tenen un dret d’ús habitacional, en tant que soci, però sense ser propietari privat de l’habitatge, i a servir-se dels espais comuns i dels serveis que ofereix la cooperativa.</a:t>
            </a:r>
          </a:p>
          <a:p>
            <a:pPr algn="just">
              <a:lnSpc>
                <a:spcPct val="100000"/>
              </a:lnSpc>
              <a:spcBef>
                <a:spcPts val="600"/>
              </a:spcBef>
              <a:buClr>
                <a:srgbClr val="7030A0"/>
              </a:buClr>
              <a:buFont typeface="Wingdings" pitchFamily="2" charset="2"/>
              <a:buChar char="q"/>
              <a:defRPr/>
            </a:pPr>
            <a:endParaRPr lang="ca-ES" sz="2000" dirty="0"/>
          </a:p>
          <a:p>
            <a:pPr algn="just">
              <a:lnSpc>
                <a:spcPct val="100000"/>
              </a:lnSpc>
              <a:spcBef>
                <a:spcPts val="600"/>
              </a:spcBef>
              <a:buClr>
                <a:srgbClr val="002060"/>
              </a:buClr>
              <a:buFont typeface="Wingdings" pitchFamily="2" charset="2"/>
              <a:buChar char="q"/>
              <a:defRPr/>
            </a:pPr>
            <a:r>
              <a:rPr lang="ca-ES" sz="1800" dirty="0"/>
              <a:t>la cooperativa és la titular (propietària o no) del sòl i de l’edificació i les persones sòcies tenen un dret d’ús privatiu dels habitatges</a:t>
            </a:r>
          </a:p>
          <a:p>
            <a:pPr algn="just">
              <a:lnSpc>
                <a:spcPct val="100000"/>
              </a:lnSpc>
              <a:spcBef>
                <a:spcPts val="600"/>
              </a:spcBef>
              <a:buClr>
                <a:srgbClr val="002060"/>
              </a:buClr>
              <a:buFont typeface="Wingdings" pitchFamily="2" charset="2"/>
              <a:buChar char="q"/>
              <a:defRPr/>
            </a:pPr>
            <a:r>
              <a:rPr lang="ca-ES" sz="1800" dirty="0"/>
              <a:t>expliciten la seva naturalesa no especulativa i la manca d’afany de lucre</a:t>
            </a:r>
          </a:p>
          <a:p>
            <a:pPr algn="just">
              <a:lnSpc>
                <a:spcPct val="100000"/>
              </a:lnSpc>
              <a:spcBef>
                <a:spcPts val="600"/>
              </a:spcBef>
              <a:buClr>
                <a:srgbClr val="002060"/>
              </a:buClr>
              <a:buFont typeface="Wingdings" pitchFamily="2" charset="2"/>
              <a:buChar char="q"/>
              <a:defRPr/>
            </a:pPr>
            <a:r>
              <a:rPr lang="ca-ES" sz="1800" dirty="0"/>
              <a:t>es poden configurar com a cooperatives d’habitatges o com a cooperatives integrals (habitatge i consum), doncs també subministren serveis vinculats amb l’habitatge o la persona (gent gran, productes de consum ordinari, de cures...)</a:t>
            </a:r>
          </a:p>
          <a:p>
            <a:pPr algn="just">
              <a:lnSpc>
                <a:spcPct val="100000"/>
              </a:lnSpc>
              <a:spcBef>
                <a:spcPts val="600"/>
              </a:spcBef>
              <a:buClr>
                <a:srgbClr val="002060"/>
              </a:buClr>
              <a:buFont typeface="Wingdings" pitchFamily="2" charset="2"/>
              <a:buChar char="q"/>
              <a:defRPr/>
            </a:pPr>
            <a:r>
              <a:rPr lang="ca-ES" sz="1800" dirty="0"/>
              <a:t>quan el soci causa baixa, les aportacions efectuades es liquiden a favor dels hereus mitjançant les aportacions de nous socis o els convivents s’hi poden subrogar</a:t>
            </a:r>
          </a:p>
          <a:p>
            <a:pPr algn="just">
              <a:lnSpc>
                <a:spcPct val="100000"/>
              </a:lnSpc>
              <a:spcBef>
                <a:spcPts val="600"/>
              </a:spcBef>
              <a:buClr>
                <a:srgbClr val="002060"/>
              </a:buClr>
              <a:buFont typeface="Wingdings" pitchFamily="2" charset="2"/>
              <a:buChar char="q"/>
              <a:defRPr/>
            </a:pPr>
            <a:r>
              <a:rPr lang="ca-ES" sz="1800" dirty="0"/>
              <a:t>la sostenibilitat econòmica, mediambiental i social forma part dels seus fins </a:t>
            </a:r>
          </a:p>
          <a:p>
            <a:pPr marL="403225" lvl="1" indent="0" algn="just">
              <a:lnSpc>
                <a:spcPct val="150000"/>
              </a:lnSpc>
              <a:buClr>
                <a:srgbClr val="B46FBF"/>
              </a:buClr>
              <a:buNone/>
              <a:defRPr/>
            </a:pPr>
            <a:endParaRPr lang="ca-ES" dirty="0"/>
          </a:p>
        </p:txBody>
      </p:sp>
      <p:pic>
        <p:nvPicPr>
          <p:cNvPr id="4" name="Imagen 3">
            <a:extLst>
              <a:ext uri="{FF2B5EF4-FFF2-40B4-BE49-F238E27FC236}">
                <a16:creationId xmlns:a16="http://schemas.microsoft.com/office/drawing/2014/main" id="{D2CD4438-3079-47F9-9390-85FE830CC6A6}"/>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640064" y="548681"/>
            <a:ext cx="183515" cy="1798955"/>
          </a:xfrm>
          <a:prstGeom prst="rect">
            <a:avLst/>
          </a:prstGeom>
          <a:noFill/>
        </p:spPr>
      </p:pic>
      <p:pic>
        <p:nvPicPr>
          <p:cNvPr id="5" name="Picture 2" descr="Logotipo profesional para abogados/as del ICAB y sociedades profesionales -  ICAB">
            <a:extLst>
              <a:ext uri="{FF2B5EF4-FFF2-40B4-BE49-F238E27FC236}">
                <a16:creationId xmlns:a16="http://schemas.microsoft.com/office/drawing/2014/main" id="{0FD657A0-2815-4A5C-A6C6-0A315AFFF1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452" y="5660057"/>
            <a:ext cx="1440160" cy="119185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81987AD6-56F3-4384-80E8-056815AF8BBF}"/>
              </a:ext>
            </a:extLst>
          </p:cNvPr>
          <p:cNvSpPr>
            <a:spLocks noGrp="1" noChangeArrowheads="1"/>
          </p:cNvSpPr>
          <p:nvPr>
            <p:ph type="title"/>
          </p:nvPr>
        </p:nvSpPr>
        <p:spPr>
          <a:xfrm>
            <a:off x="2566988" y="274639"/>
            <a:ext cx="7891462" cy="777875"/>
          </a:xfrm>
        </p:spPr>
        <p:txBody>
          <a:bodyPr/>
          <a:lstStyle/>
          <a:p>
            <a:pPr algn="ctr">
              <a:defRPr/>
            </a:pPr>
            <a:r>
              <a:rPr lang="ca-ES" sz="2800" b="1" dirty="0">
                <a:solidFill>
                  <a:schemeClr val="tx2">
                    <a:satMod val="130000"/>
                  </a:schemeClr>
                </a:solidFill>
                <a:latin typeface="Arial Narrow" pitchFamily="34" charset="0"/>
              </a:rPr>
              <a:t>CARACTERÍSTIQUES DEL MODEL (II)</a:t>
            </a:r>
          </a:p>
        </p:txBody>
      </p:sp>
      <p:sp>
        <p:nvSpPr>
          <p:cNvPr id="38915" name="Rectangle 3">
            <a:extLst>
              <a:ext uri="{FF2B5EF4-FFF2-40B4-BE49-F238E27FC236}">
                <a16:creationId xmlns:a16="http://schemas.microsoft.com/office/drawing/2014/main" id="{AF94E00E-E9D2-411A-BDAB-06EA9CDF6B9D}"/>
              </a:ext>
            </a:extLst>
          </p:cNvPr>
          <p:cNvSpPr>
            <a:spLocks noGrp="1" noChangeArrowheads="1"/>
          </p:cNvSpPr>
          <p:nvPr>
            <p:ph type="body" idx="1"/>
          </p:nvPr>
        </p:nvSpPr>
        <p:spPr>
          <a:xfrm>
            <a:off x="1593908" y="1125538"/>
            <a:ext cx="8616892" cy="5688012"/>
          </a:xfrm>
        </p:spPr>
        <p:txBody>
          <a:bodyPr>
            <a:normAutofit/>
          </a:bodyPr>
          <a:lstStyle/>
          <a:p>
            <a:pPr algn="just">
              <a:lnSpc>
                <a:spcPct val="100000"/>
              </a:lnSpc>
              <a:spcBef>
                <a:spcPts val="600"/>
              </a:spcBef>
              <a:buClr>
                <a:srgbClr val="002060"/>
              </a:buClr>
              <a:buFont typeface="Wingdings" panose="05000000000000000000" pitchFamily="2" charset="2"/>
              <a:buChar char="q"/>
              <a:defRPr/>
            </a:pPr>
            <a:r>
              <a:rPr lang="ca-ES" sz="1800" dirty="0"/>
              <a:t>El model cerca la màxima assequibilitat econòmica, social i mediambiental</a:t>
            </a:r>
          </a:p>
          <a:p>
            <a:pPr marL="457200" lvl="1" indent="0" algn="just">
              <a:lnSpc>
                <a:spcPct val="100000"/>
              </a:lnSpc>
              <a:spcBef>
                <a:spcPts val="600"/>
              </a:spcBef>
              <a:buClr>
                <a:srgbClr val="002060"/>
              </a:buClr>
              <a:buNone/>
              <a:defRPr/>
            </a:pPr>
            <a:endParaRPr lang="ca-ES" sz="1400" dirty="0"/>
          </a:p>
          <a:p>
            <a:pPr marL="457200" lvl="1" indent="0" algn="just">
              <a:lnSpc>
                <a:spcPct val="100000"/>
              </a:lnSpc>
              <a:spcBef>
                <a:spcPts val="600"/>
              </a:spcBef>
              <a:buClr>
                <a:srgbClr val="002060"/>
              </a:buClr>
              <a:buNone/>
              <a:defRPr/>
            </a:pPr>
            <a:r>
              <a:rPr lang="ca-ES" sz="1800" dirty="0"/>
              <a:t>La majoria de projectes opten per configurar les </a:t>
            </a:r>
            <a:r>
              <a:rPr lang="ca-ES" sz="1800" b="1" u="sng" dirty="0">
                <a:solidFill>
                  <a:srgbClr val="002060"/>
                </a:solidFill>
              </a:rPr>
              <a:t>cooperatives com a entitats no lucratives, d’acord amb l’article 144 de la Llei 12/2015, de cooperatives de Catalunya </a:t>
            </a:r>
            <a:endParaRPr lang="ca-ES" sz="1800" dirty="0"/>
          </a:p>
          <a:p>
            <a:pPr algn="just">
              <a:lnSpc>
                <a:spcPct val="100000"/>
              </a:lnSpc>
              <a:spcBef>
                <a:spcPts val="600"/>
              </a:spcBef>
              <a:buClr>
                <a:srgbClr val="002060"/>
              </a:buClr>
              <a:buFont typeface="Wingdings" panose="05000000000000000000" pitchFamily="2" charset="2"/>
              <a:buChar char="q"/>
              <a:defRPr/>
            </a:pPr>
            <a:endParaRPr lang="ca-ES" sz="1800" dirty="0"/>
          </a:p>
          <a:p>
            <a:pPr algn="just">
              <a:lnSpc>
                <a:spcPct val="100000"/>
              </a:lnSpc>
              <a:spcBef>
                <a:spcPts val="600"/>
              </a:spcBef>
              <a:buClr>
                <a:srgbClr val="002060"/>
              </a:buClr>
              <a:buFont typeface="Wingdings" panose="05000000000000000000" pitchFamily="2" charset="2"/>
              <a:buChar char="q"/>
              <a:defRPr/>
            </a:pPr>
            <a:r>
              <a:rPr lang="ca-ES" sz="1800" dirty="0"/>
              <a:t>El nou model es caracteritza per </a:t>
            </a:r>
            <a:r>
              <a:rPr lang="ca-ES" sz="1800" dirty="0">
                <a:solidFill>
                  <a:srgbClr val="002060"/>
                </a:solidFill>
              </a:rPr>
              <a:t>l’autogestió de l'habitatge, en el procés constructiu, i un cop conclòs aquest</a:t>
            </a:r>
            <a:r>
              <a:rPr lang="ca-ES" sz="1800" dirty="0"/>
              <a:t>, i per adoptar un concepte més ampli de l’habitatge, prenent en consideració el fet residencial i el </a:t>
            </a:r>
            <a:r>
              <a:rPr lang="ca-ES" sz="1800" dirty="0" err="1"/>
              <a:t>convivencial</a:t>
            </a:r>
            <a:r>
              <a:rPr lang="ca-ES" sz="1800" dirty="0"/>
              <a:t>. </a:t>
            </a:r>
            <a:r>
              <a:rPr lang="ca-ES" sz="1800" dirty="0">
                <a:solidFill>
                  <a:srgbClr val="002060"/>
                </a:solidFill>
              </a:rPr>
              <a:t>Es destinen amplis espais comuns a la interacció social i comunitària de les persones sòcies  que habiten a la cooperativa, i també amb l’entorn i la comunitat.</a:t>
            </a:r>
          </a:p>
          <a:p>
            <a:pPr marL="0" indent="0" algn="just">
              <a:lnSpc>
                <a:spcPct val="100000"/>
              </a:lnSpc>
              <a:spcBef>
                <a:spcPts val="600"/>
              </a:spcBef>
              <a:buClr>
                <a:srgbClr val="002060"/>
              </a:buClr>
              <a:buNone/>
              <a:defRPr/>
            </a:pPr>
            <a:endParaRPr lang="ca-ES" sz="1800" dirty="0"/>
          </a:p>
          <a:p>
            <a:pPr algn="just">
              <a:lnSpc>
                <a:spcPct val="100000"/>
              </a:lnSpc>
              <a:spcBef>
                <a:spcPts val="600"/>
              </a:spcBef>
              <a:buClr>
                <a:srgbClr val="002060"/>
              </a:buClr>
              <a:buFont typeface="Wingdings" panose="05000000000000000000" pitchFamily="2" charset="2"/>
              <a:buChar char="q"/>
              <a:defRPr/>
            </a:pPr>
            <a:r>
              <a:rPr lang="ca-ES" sz="1800" dirty="0"/>
              <a:t>Trobem experiències a casa nostra en models d’habitatge </a:t>
            </a:r>
            <a:r>
              <a:rPr lang="ca-ES" sz="1800" dirty="0" err="1"/>
              <a:t>intergeneracional</a:t>
            </a:r>
            <a:r>
              <a:rPr lang="ca-ES" sz="1800" dirty="0"/>
              <a:t>, en habitatges per a persones grans (</a:t>
            </a:r>
            <a:r>
              <a:rPr lang="ca-ES" sz="1800" i="1" dirty="0" err="1"/>
              <a:t>sénior</a:t>
            </a:r>
            <a:r>
              <a:rPr lang="ca-ES" sz="1800" dirty="0"/>
              <a:t>) o amb diversitat funcional</a:t>
            </a:r>
          </a:p>
          <a:p>
            <a:pPr marL="0" indent="0" algn="just">
              <a:lnSpc>
                <a:spcPct val="100000"/>
              </a:lnSpc>
              <a:spcBef>
                <a:spcPts val="600"/>
              </a:spcBef>
              <a:buClr>
                <a:srgbClr val="002060"/>
              </a:buClr>
              <a:buNone/>
              <a:defRPr/>
            </a:pPr>
            <a:endParaRPr lang="ca-ES" sz="1800" dirty="0"/>
          </a:p>
          <a:p>
            <a:pPr marL="457200" lvl="1" indent="0" algn="just">
              <a:lnSpc>
                <a:spcPct val="100000"/>
              </a:lnSpc>
              <a:spcBef>
                <a:spcPts val="600"/>
              </a:spcBef>
              <a:buClr>
                <a:srgbClr val="002060"/>
              </a:buClr>
              <a:buNone/>
              <a:defRPr/>
            </a:pPr>
            <a:r>
              <a:rPr lang="ca-ES" sz="1800" dirty="0"/>
              <a:t>Per aquest motiu la majoria de projectes s’han configurat com a </a:t>
            </a:r>
            <a:r>
              <a:rPr lang="ca-ES" sz="1800" b="1" u="sng" dirty="0">
                <a:solidFill>
                  <a:srgbClr val="002060"/>
                </a:solidFill>
              </a:rPr>
              <a:t>cooperatives integrals d’habitatge i de consum,</a:t>
            </a:r>
            <a:r>
              <a:rPr lang="ca-ES" sz="1800" dirty="0"/>
              <a:t> prestant serveis vinculats a l’habitatge (energia, bugaderia, etc.) o a les persones (socials, esportius, assistencials, mèdics, de cures, etc.)</a:t>
            </a:r>
          </a:p>
        </p:txBody>
      </p:sp>
      <p:pic>
        <p:nvPicPr>
          <p:cNvPr id="4" name="Imagen 3">
            <a:extLst>
              <a:ext uri="{FF2B5EF4-FFF2-40B4-BE49-F238E27FC236}">
                <a16:creationId xmlns:a16="http://schemas.microsoft.com/office/drawing/2014/main" id="{D2CD4438-3079-47F9-9390-85FE830CC6A6}"/>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640064" y="548681"/>
            <a:ext cx="183515" cy="1798955"/>
          </a:xfrm>
          <a:prstGeom prst="rect">
            <a:avLst/>
          </a:prstGeom>
          <a:noFill/>
        </p:spPr>
      </p:pic>
      <p:pic>
        <p:nvPicPr>
          <p:cNvPr id="5" name="Picture 2" descr="Logotipo profesional para abogados/as del ICAB y sociedades profesionales -  ICAB">
            <a:extLst>
              <a:ext uri="{FF2B5EF4-FFF2-40B4-BE49-F238E27FC236}">
                <a16:creationId xmlns:a16="http://schemas.microsoft.com/office/drawing/2014/main" id="{0FD657A0-2815-4A5C-A6C6-0A315AFFF1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452" y="5660057"/>
            <a:ext cx="1440160" cy="1191857"/>
          </a:xfrm>
          <a:prstGeom prst="rect">
            <a:avLst/>
          </a:prstGeom>
          <a:noFill/>
          <a:extLst>
            <a:ext uri="{909E8E84-426E-40DD-AFC4-6F175D3DCCD1}">
              <a14:hiddenFill xmlns:a14="http://schemas.microsoft.com/office/drawing/2010/main">
                <a:solidFill>
                  <a:srgbClr val="FFFFFF"/>
                </a:solidFill>
              </a14:hiddenFill>
            </a:ext>
          </a:extLst>
        </p:spPr>
      </p:pic>
      <p:sp>
        <p:nvSpPr>
          <p:cNvPr id="6" name="Flecha: hacia abajo 5">
            <a:extLst>
              <a:ext uri="{FF2B5EF4-FFF2-40B4-BE49-F238E27FC236}">
                <a16:creationId xmlns:a16="http://schemas.microsoft.com/office/drawing/2014/main" id="{D1A7F106-CD8C-4410-9956-1F54E6AAA625}"/>
              </a:ext>
            </a:extLst>
          </p:cNvPr>
          <p:cNvSpPr/>
          <p:nvPr/>
        </p:nvSpPr>
        <p:spPr>
          <a:xfrm>
            <a:off x="5435467" y="1451295"/>
            <a:ext cx="201935" cy="435292"/>
          </a:xfrm>
          <a:prstGeom prst="down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7" name="Flecha: hacia abajo 6">
            <a:extLst>
              <a:ext uri="{FF2B5EF4-FFF2-40B4-BE49-F238E27FC236}">
                <a16:creationId xmlns:a16="http://schemas.microsoft.com/office/drawing/2014/main" id="{4FB7BC2A-009F-45EB-BAC8-294B5FAA0B8A}"/>
              </a:ext>
            </a:extLst>
          </p:cNvPr>
          <p:cNvSpPr/>
          <p:nvPr/>
        </p:nvSpPr>
        <p:spPr>
          <a:xfrm>
            <a:off x="5436865" y="5127075"/>
            <a:ext cx="201935" cy="435292"/>
          </a:xfrm>
          <a:prstGeom prst="down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Tree>
    <p:extLst>
      <p:ext uri="{BB962C8B-B14F-4D97-AF65-F5344CB8AC3E}">
        <p14:creationId xmlns:p14="http://schemas.microsoft.com/office/powerpoint/2010/main" val="21906329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a:extLst>
              <a:ext uri="{FF2B5EF4-FFF2-40B4-BE49-F238E27FC236}">
                <a16:creationId xmlns:a16="http://schemas.microsoft.com/office/drawing/2014/main" id="{B41C462A-9C89-4CB9-A35E-93E2D63113DB}"/>
              </a:ext>
            </a:extLst>
          </p:cNvPr>
          <p:cNvSpPr>
            <a:spLocks noGrp="1"/>
          </p:cNvSpPr>
          <p:nvPr>
            <p:ph type="ctrTitle"/>
          </p:nvPr>
        </p:nvSpPr>
        <p:spPr>
          <a:xfrm>
            <a:off x="2445918" y="2243171"/>
            <a:ext cx="7407275" cy="1839913"/>
          </a:xfrm>
        </p:spPr>
        <p:txBody>
          <a:bodyPr>
            <a:noAutofit/>
          </a:bodyPr>
          <a:lstStyle/>
          <a:p>
            <a:pPr>
              <a:defRPr/>
            </a:pPr>
            <a:r>
              <a:rPr lang="ca-ES" sz="4400" b="1">
                <a:solidFill>
                  <a:srgbClr val="002060"/>
                </a:solidFill>
                <a:latin typeface="Arial Narrow" pitchFamily="34" charset="0"/>
              </a:rPr>
              <a:t>PROBLEMÀTIQUES ESPECÍFIQUES DEL NOU MODEL</a:t>
            </a:r>
            <a:endParaRPr lang="ca-ES" sz="4400" b="1" dirty="0">
              <a:solidFill>
                <a:srgbClr val="002060"/>
              </a:solidFill>
              <a:latin typeface="Arial Narrow" pitchFamily="34" charset="0"/>
            </a:endParaRPr>
          </a:p>
        </p:txBody>
      </p:sp>
      <p:pic>
        <p:nvPicPr>
          <p:cNvPr id="6" name="Imagen 5">
            <a:extLst>
              <a:ext uri="{FF2B5EF4-FFF2-40B4-BE49-F238E27FC236}">
                <a16:creationId xmlns:a16="http://schemas.microsoft.com/office/drawing/2014/main" id="{15FB85D3-10A1-44AD-831C-31CF1EC3ED6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640064" y="548681"/>
            <a:ext cx="183515" cy="1798955"/>
          </a:xfrm>
          <a:prstGeom prst="rect">
            <a:avLst/>
          </a:prstGeom>
          <a:noFill/>
        </p:spPr>
      </p:pic>
      <p:pic>
        <p:nvPicPr>
          <p:cNvPr id="13" name="Picture 2" descr="Logotipo profesional para abogados/as del ICAB y sociedades profesionales -  ICAB">
            <a:extLst>
              <a:ext uri="{FF2B5EF4-FFF2-40B4-BE49-F238E27FC236}">
                <a16:creationId xmlns:a16="http://schemas.microsoft.com/office/drawing/2014/main" id="{24D098A7-D256-48C4-92D4-456D7F9978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452" y="5660057"/>
            <a:ext cx="1440160" cy="119185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arcador de texto 7">
            <a:extLst>
              <a:ext uri="{FF2B5EF4-FFF2-40B4-BE49-F238E27FC236}">
                <a16:creationId xmlns:a16="http://schemas.microsoft.com/office/drawing/2014/main" id="{28B4CF1C-285A-412F-9B61-DFF2BE3B454A}"/>
              </a:ext>
            </a:extLst>
          </p:cNvPr>
          <p:cNvSpPr>
            <a:spLocks noGrp="1"/>
          </p:cNvSpPr>
          <p:nvPr>
            <p:ph type="body" idx="1"/>
          </p:nvPr>
        </p:nvSpPr>
        <p:spPr>
          <a:xfrm>
            <a:off x="839788" y="642588"/>
            <a:ext cx="5157787" cy="823912"/>
          </a:xfrm>
        </p:spPr>
        <p:txBody>
          <a:bodyPr/>
          <a:lstStyle/>
          <a:p>
            <a:pPr algn="ctr"/>
            <a:r>
              <a:rPr lang="ca-ES" dirty="0">
                <a:solidFill>
                  <a:srgbClr val="002060"/>
                </a:solidFill>
              </a:rPr>
              <a:t>ÀMBIT FINANCER</a:t>
            </a:r>
          </a:p>
        </p:txBody>
      </p:sp>
      <p:sp>
        <p:nvSpPr>
          <p:cNvPr id="10" name="Marcador de texto 9">
            <a:extLst>
              <a:ext uri="{FF2B5EF4-FFF2-40B4-BE49-F238E27FC236}">
                <a16:creationId xmlns:a16="http://schemas.microsoft.com/office/drawing/2014/main" id="{AA99181B-AF65-441E-B7D9-99E29D9A20E4}"/>
              </a:ext>
            </a:extLst>
          </p:cNvPr>
          <p:cNvSpPr>
            <a:spLocks noGrp="1"/>
          </p:cNvSpPr>
          <p:nvPr>
            <p:ph type="body" sz="quarter" idx="3"/>
          </p:nvPr>
        </p:nvSpPr>
        <p:spPr>
          <a:xfrm>
            <a:off x="6172200" y="631296"/>
            <a:ext cx="5183188" cy="823912"/>
          </a:xfrm>
        </p:spPr>
        <p:txBody>
          <a:bodyPr/>
          <a:lstStyle/>
          <a:p>
            <a:pPr algn="ctr"/>
            <a:r>
              <a:rPr lang="ca-ES" dirty="0">
                <a:solidFill>
                  <a:srgbClr val="002060"/>
                </a:solidFill>
              </a:rPr>
              <a:t>ÀMBIT JURÍDIC</a:t>
            </a:r>
          </a:p>
        </p:txBody>
      </p:sp>
      <p:sp>
        <p:nvSpPr>
          <p:cNvPr id="11" name="Marcador de contenido 10">
            <a:extLst>
              <a:ext uri="{FF2B5EF4-FFF2-40B4-BE49-F238E27FC236}">
                <a16:creationId xmlns:a16="http://schemas.microsoft.com/office/drawing/2014/main" id="{BD354CF2-E305-49FA-9FC7-89EA1E34B5F0}"/>
              </a:ext>
            </a:extLst>
          </p:cNvPr>
          <p:cNvSpPr>
            <a:spLocks noGrp="1"/>
          </p:cNvSpPr>
          <p:nvPr>
            <p:ph sz="quarter" idx="4"/>
          </p:nvPr>
        </p:nvSpPr>
        <p:spPr>
          <a:xfrm>
            <a:off x="6172200" y="4689155"/>
            <a:ext cx="5183188" cy="1500508"/>
          </a:xfrm>
        </p:spPr>
        <p:txBody>
          <a:bodyPr>
            <a:normAutofit/>
          </a:bodyPr>
          <a:lstStyle/>
          <a:p>
            <a:r>
              <a:rPr lang="ca-ES" sz="1800" dirty="0"/>
              <a:t>Dificultats en poder establir una regulació als estatuts que encaixi la voluntat de les parts i el nou model amb les normes legals</a:t>
            </a:r>
          </a:p>
          <a:p>
            <a:r>
              <a:rPr lang="ca-ES" sz="1800" dirty="0"/>
              <a:t>Increment dels costos de gestió, comparat amb altres models de propietat  </a:t>
            </a:r>
          </a:p>
        </p:txBody>
      </p:sp>
      <p:sp>
        <p:nvSpPr>
          <p:cNvPr id="12" name="Marcador de contenido 8">
            <a:extLst>
              <a:ext uri="{FF2B5EF4-FFF2-40B4-BE49-F238E27FC236}">
                <a16:creationId xmlns:a16="http://schemas.microsoft.com/office/drawing/2014/main" id="{6E50F06D-1990-4E51-A6A4-914B446906FD}"/>
              </a:ext>
            </a:extLst>
          </p:cNvPr>
          <p:cNvSpPr txBox="1">
            <a:spLocks/>
          </p:cNvSpPr>
          <p:nvPr/>
        </p:nvSpPr>
        <p:spPr>
          <a:xfrm>
            <a:off x="833572" y="4689156"/>
            <a:ext cx="5157787" cy="150050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a-ES" sz="1800" dirty="0"/>
              <a:t>Denegació d’hipoteques en la modalitat de préstec al promotor</a:t>
            </a:r>
          </a:p>
          <a:p>
            <a:r>
              <a:rPr lang="ca-ES" sz="1800" dirty="0"/>
              <a:t>Exigència d’avals al socis (mancomunats o solidaris) en perjudici de l’assequibilitat econòmica</a:t>
            </a:r>
          </a:p>
        </p:txBody>
      </p:sp>
      <p:sp>
        <p:nvSpPr>
          <p:cNvPr id="13" name="Flecha: hacia abajo 12">
            <a:extLst>
              <a:ext uri="{FF2B5EF4-FFF2-40B4-BE49-F238E27FC236}">
                <a16:creationId xmlns:a16="http://schemas.microsoft.com/office/drawing/2014/main" id="{9F6F0023-94F9-4041-82AA-6C4A98CD3593}"/>
              </a:ext>
            </a:extLst>
          </p:cNvPr>
          <p:cNvSpPr/>
          <p:nvPr/>
        </p:nvSpPr>
        <p:spPr>
          <a:xfrm>
            <a:off x="3069771" y="4012163"/>
            <a:ext cx="270588" cy="698488"/>
          </a:xfrm>
          <a:prstGeom prst="down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pic>
        <p:nvPicPr>
          <p:cNvPr id="14" name="Imagen 13">
            <a:extLst>
              <a:ext uri="{FF2B5EF4-FFF2-40B4-BE49-F238E27FC236}">
                <a16:creationId xmlns:a16="http://schemas.microsoft.com/office/drawing/2014/main" id="{688089DA-A13F-493A-852D-A1F11683561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640064" y="548681"/>
            <a:ext cx="183515" cy="1798955"/>
          </a:xfrm>
          <a:prstGeom prst="rect">
            <a:avLst/>
          </a:prstGeom>
          <a:noFill/>
        </p:spPr>
      </p:pic>
      <p:pic>
        <p:nvPicPr>
          <p:cNvPr id="16" name="Picture 2" descr="Logotipo profesional para abogados/as del ICAB y sociedades profesionales -  ICAB">
            <a:extLst>
              <a:ext uri="{FF2B5EF4-FFF2-40B4-BE49-F238E27FC236}">
                <a16:creationId xmlns:a16="http://schemas.microsoft.com/office/drawing/2014/main" id="{3F0902F5-6C14-4424-820D-F92DD8B9D8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452" y="5660057"/>
            <a:ext cx="1440160" cy="1191857"/>
          </a:xfrm>
          <a:prstGeom prst="rect">
            <a:avLst/>
          </a:prstGeom>
          <a:noFill/>
          <a:extLst>
            <a:ext uri="{909E8E84-426E-40DD-AFC4-6F175D3DCCD1}">
              <a14:hiddenFill xmlns:a14="http://schemas.microsoft.com/office/drawing/2010/main">
                <a:solidFill>
                  <a:srgbClr val="FFFFFF"/>
                </a:solidFill>
              </a14:hiddenFill>
            </a:ext>
          </a:extLst>
        </p:spPr>
      </p:pic>
      <p:sp>
        <p:nvSpPr>
          <p:cNvPr id="15" name="Marcador de contenido 8">
            <a:extLst>
              <a:ext uri="{FF2B5EF4-FFF2-40B4-BE49-F238E27FC236}">
                <a16:creationId xmlns:a16="http://schemas.microsoft.com/office/drawing/2014/main" id="{611A462A-132F-4A5A-8E5F-E0F37CBEBAB3}"/>
              </a:ext>
            </a:extLst>
          </p:cNvPr>
          <p:cNvSpPr txBox="1">
            <a:spLocks/>
          </p:cNvSpPr>
          <p:nvPr/>
        </p:nvSpPr>
        <p:spPr>
          <a:xfrm>
            <a:off x="6184900" y="1608356"/>
            <a:ext cx="5157787" cy="2386563"/>
          </a:xfrm>
          <a:prstGeom prst="rect">
            <a:avLst/>
          </a:prstGeom>
          <a:ln w="28575">
            <a:solidFill>
              <a:srgbClr val="00206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a-ES" sz="1800" dirty="0"/>
              <a:t>Malgrat la possibilitat legal d’adjudicar de l’habitatge cooperatiu per qualsevol títol admès en dret, la regulació específica es basa en la propietat (règim econòmic, transmissió de la condició de soci, regulació del dret d’ús...)</a:t>
            </a:r>
          </a:p>
          <a:p>
            <a:r>
              <a:rPr lang="ca-ES" sz="1800" dirty="0"/>
              <a:t>Obligatorietat de sotmetre els comptes a auditoria externa si la cooperativa conserva la propietat</a:t>
            </a:r>
          </a:p>
          <a:p>
            <a:endParaRPr lang="ca-ES" sz="2000" dirty="0"/>
          </a:p>
        </p:txBody>
      </p:sp>
      <p:sp>
        <p:nvSpPr>
          <p:cNvPr id="17" name="Flecha: hacia abajo 16">
            <a:extLst>
              <a:ext uri="{FF2B5EF4-FFF2-40B4-BE49-F238E27FC236}">
                <a16:creationId xmlns:a16="http://schemas.microsoft.com/office/drawing/2014/main" id="{D36BFE7C-1710-4108-AB12-5040A6054EB7}"/>
              </a:ext>
            </a:extLst>
          </p:cNvPr>
          <p:cNvSpPr/>
          <p:nvPr/>
        </p:nvSpPr>
        <p:spPr>
          <a:xfrm>
            <a:off x="8893135" y="4005172"/>
            <a:ext cx="270588" cy="698488"/>
          </a:xfrm>
          <a:prstGeom prst="downArrow">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a-ES"/>
          </a:p>
        </p:txBody>
      </p:sp>
      <p:sp>
        <p:nvSpPr>
          <p:cNvPr id="18" name="Marcador de contenido 8">
            <a:extLst>
              <a:ext uri="{FF2B5EF4-FFF2-40B4-BE49-F238E27FC236}">
                <a16:creationId xmlns:a16="http://schemas.microsoft.com/office/drawing/2014/main" id="{19404020-BA6D-43A0-AB1C-006AAE0B6092}"/>
              </a:ext>
            </a:extLst>
          </p:cNvPr>
          <p:cNvSpPr txBox="1">
            <a:spLocks/>
          </p:cNvSpPr>
          <p:nvPr/>
        </p:nvSpPr>
        <p:spPr>
          <a:xfrm>
            <a:off x="924787" y="1608355"/>
            <a:ext cx="5157787" cy="2386563"/>
          </a:xfrm>
          <a:prstGeom prst="rect">
            <a:avLst/>
          </a:prstGeom>
          <a:ln w="28575">
            <a:solidFill>
              <a:srgbClr val="00206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ca-ES" sz="1800" dirty="0"/>
              <a:t>Manca de qualitat de la garantia hipotecària quan la cooperativa només és propietària de l’edifici però del sòl</a:t>
            </a:r>
          </a:p>
          <a:p>
            <a:r>
              <a:rPr lang="ca-ES" sz="1800" dirty="0"/>
              <a:t>Concentració del risc en un únic subjecte jurídic</a:t>
            </a:r>
          </a:p>
          <a:p>
            <a:r>
              <a:rPr lang="ca-ES" sz="1800" dirty="0"/>
              <a:t>En els casos de projectes sènior, edat dels socis cooperadors</a:t>
            </a:r>
          </a:p>
          <a:p>
            <a:endParaRPr lang="ca-ES" sz="2000" dirty="0"/>
          </a:p>
        </p:txBody>
      </p:sp>
    </p:spTree>
    <p:extLst>
      <p:ext uri="{BB962C8B-B14F-4D97-AF65-F5344CB8AC3E}">
        <p14:creationId xmlns:p14="http://schemas.microsoft.com/office/powerpoint/2010/main" val="3922774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a:extLst>
              <a:ext uri="{FF2B5EF4-FFF2-40B4-BE49-F238E27FC236}">
                <a16:creationId xmlns:a16="http://schemas.microsoft.com/office/drawing/2014/main" id="{B41C462A-9C89-4CB9-A35E-93E2D63113DB}"/>
              </a:ext>
            </a:extLst>
          </p:cNvPr>
          <p:cNvSpPr>
            <a:spLocks noGrp="1"/>
          </p:cNvSpPr>
          <p:nvPr>
            <p:ph type="ctrTitle"/>
          </p:nvPr>
        </p:nvSpPr>
        <p:spPr>
          <a:xfrm>
            <a:off x="2445918" y="2243171"/>
            <a:ext cx="7407275" cy="1839913"/>
          </a:xfrm>
        </p:spPr>
        <p:txBody>
          <a:bodyPr>
            <a:noAutofit/>
          </a:bodyPr>
          <a:lstStyle/>
          <a:p>
            <a:pPr>
              <a:defRPr/>
            </a:pPr>
            <a:r>
              <a:rPr lang="ca-ES" sz="4400" b="1" dirty="0">
                <a:solidFill>
                  <a:srgbClr val="002060"/>
                </a:solidFill>
                <a:latin typeface="Arial Narrow" pitchFamily="34" charset="0"/>
              </a:rPr>
              <a:t>CAP A UN NOU MARC LEGAL PER A L’HABITATGE COOPERATIU EN RÈGIM D’ÚS</a:t>
            </a:r>
            <a:endParaRPr lang="ca-ES" sz="4400" dirty="0">
              <a:solidFill>
                <a:srgbClr val="002060"/>
              </a:solidFill>
              <a:latin typeface="Arial Narrow" pitchFamily="34" charset="0"/>
            </a:endParaRPr>
          </a:p>
        </p:txBody>
      </p:sp>
      <p:pic>
        <p:nvPicPr>
          <p:cNvPr id="6" name="Imagen 5">
            <a:extLst>
              <a:ext uri="{FF2B5EF4-FFF2-40B4-BE49-F238E27FC236}">
                <a16:creationId xmlns:a16="http://schemas.microsoft.com/office/drawing/2014/main" id="{15FB85D3-10A1-44AD-831C-31CF1EC3ED6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640064" y="548681"/>
            <a:ext cx="183515" cy="1798955"/>
          </a:xfrm>
          <a:prstGeom prst="rect">
            <a:avLst/>
          </a:prstGeom>
          <a:noFill/>
        </p:spPr>
      </p:pic>
      <p:pic>
        <p:nvPicPr>
          <p:cNvPr id="7" name="Picture 2" descr="Logotipo profesional para abogados/as del ICAB y sociedades profesionales -  ICAB">
            <a:extLst>
              <a:ext uri="{FF2B5EF4-FFF2-40B4-BE49-F238E27FC236}">
                <a16:creationId xmlns:a16="http://schemas.microsoft.com/office/drawing/2014/main" id="{0A2F88E9-A92F-4327-8693-10E2DD0B0F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452" y="5660057"/>
            <a:ext cx="1440160" cy="1191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04305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a:extLst>
              <a:ext uri="{FF2B5EF4-FFF2-40B4-BE49-F238E27FC236}">
                <a16:creationId xmlns:a16="http://schemas.microsoft.com/office/drawing/2014/main" id="{FA6F3E54-447A-423A-9205-CF3744A28600}"/>
              </a:ext>
            </a:extLst>
          </p:cNvPr>
          <p:cNvSpPr>
            <a:spLocks noGrp="1"/>
          </p:cNvSpPr>
          <p:nvPr>
            <p:ph idx="1"/>
          </p:nvPr>
        </p:nvSpPr>
        <p:spPr>
          <a:xfrm>
            <a:off x="1253067" y="404813"/>
            <a:ext cx="9205383" cy="6119812"/>
          </a:xfrm>
        </p:spPr>
        <p:txBody>
          <a:bodyPr>
            <a:normAutofit fontScale="70000" lnSpcReduction="20000"/>
          </a:bodyPr>
          <a:lstStyle/>
          <a:p>
            <a:pPr marL="516600" indent="-457200" algn="just">
              <a:lnSpc>
                <a:spcPct val="150000"/>
              </a:lnSpc>
              <a:spcBef>
                <a:spcPts val="0"/>
              </a:spcBef>
              <a:buClr>
                <a:srgbClr val="002060"/>
              </a:buClr>
              <a:buFont typeface="Wingdings" panose="05000000000000000000" pitchFamily="2" charset="2"/>
              <a:buChar char="ü"/>
              <a:defRPr/>
            </a:pPr>
            <a:r>
              <a:rPr lang="ca-ES" dirty="0"/>
              <a:t>Creació d’una tipologia específica de cooperatives en règim d’ús dels habitatges com a cooperatives integrals d’habitatges i de consum i eventualment de treball</a:t>
            </a:r>
          </a:p>
          <a:p>
            <a:pPr marL="516600" indent="-457200" algn="just">
              <a:lnSpc>
                <a:spcPct val="150000"/>
              </a:lnSpc>
              <a:spcBef>
                <a:spcPts val="0"/>
              </a:spcBef>
              <a:buClr>
                <a:srgbClr val="002060"/>
              </a:buClr>
              <a:buFont typeface="Wingdings" panose="05000000000000000000" pitchFamily="2" charset="2"/>
              <a:buChar char="ü"/>
              <a:defRPr/>
            </a:pPr>
            <a:r>
              <a:rPr lang="ca-ES" dirty="0"/>
              <a:t>Definició de la nova tipologia: la cooperativa conserva la plena propietat del sòl i/o l’edificació, i atribuir a preu de cost ,a les persones sòcies i a les que amb elles hi formen una unitat de convivència, l’ús exclusiu dels habitatges i dependències susceptibles d’aprofitament privatiu</a:t>
            </a:r>
          </a:p>
          <a:p>
            <a:pPr marL="516600" indent="-457200" algn="just">
              <a:lnSpc>
                <a:spcPct val="150000"/>
              </a:lnSpc>
              <a:spcBef>
                <a:spcPts val="0"/>
              </a:spcBef>
              <a:buClr>
                <a:srgbClr val="002060"/>
              </a:buClr>
              <a:buFont typeface="Wingdings" panose="05000000000000000000" pitchFamily="2" charset="2"/>
              <a:buChar char="ü"/>
              <a:defRPr/>
            </a:pPr>
            <a:r>
              <a:rPr lang="ca-ES" dirty="0"/>
              <a:t>Definició de l’activitat cooperativitzada: l’ús dels habitatges i dels elements comuns.</a:t>
            </a:r>
          </a:p>
          <a:p>
            <a:pPr marL="516600" indent="-457200" algn="just">
              <a:lnSpc>
                <a:spcPct val="150000"/>
              </a:lnSpc>
              <a:spcBef>
                <a:spcPts val="0"/>
              </a:spcBef>
              <a:buClr>
                <a:srgbClr val="002060"/>
              </a:buClr>
              <a:buFont typeface="Wingdings" panose="05000000000000000000" pitchFamily="2" charset="2"/>
              <a:buChar char="ü"/>
              <a:defRPr/>
            </a:pPr>
            <a:r>
              <a:rPr lang="ca-ES" dirty="0"/>
              <a:t>Caldrà regular per estatuts i reglaments el règim d’ús i de les contribucions econòmiques de les persones sòcies i les condicions per a adquirir aquesta condició</a:t>
            </a:r>
          </a:p>
          <a:p>
            <a:pPr marL="516600" indent="-457200" algn="just">
              <a:lnSpc>
                <a:spcPct val="150000"/>
              </a:lnSpc>
              <a:spcBef>
                <a:spcPts val="0"/>
              </a:spcBef>
              <a:buClr>
                <a:srgbClr val="002060"/>
              </a:buClr>
              <a:buFont typeface="Wingdings" panose="05000000000000000000" pitchFamily="2" charset="2"/>
              <a:buChar char="ü"/>
              <a:defRPr/>
            </a:pPr>
            <a:r>
              <a:rPr lang="ca-ES" dirty="0"/>
              <a:t>Les cooperatives s’han de constituir com la resta d’entitats sense finalitat lucrativa, complint els requisits exigits a l’article 144 de la Llei 12/2015, de cooperatives de Catalunya. </a:t>
            </a:r>
          </a:p>
          <a:p>
            <a:pPr>
              <a:buClr>
                <a:srgbClr val="002060"/>
              </a:buClr>
              <a:buFont typeface="Wingdings" panose="05000000000000000000" pitchFamily="2" charset="2"/>
              <a:buChar char="ü"/>
              <a:defRPr/>
            </a:pPr>
            <a:endParaRPr lang="ca-ES" dirty="0"/>
          </a:p>
        </p:txBody>
      </p:sp>
      <p:pic>
        <p:nvPicPr>
          <p:cNvPr id="4" name="Imagen 3">
            <a:extLst>
              <a:ext uri="{FF2B5EF4-FFF2-40B4-BE49-F238E27FC236}">
                <a16:creationId xmlns:a16="http://schemas.microsoft.com/office/drawing/2014/main" id="{19C2CE95-C243-4AAC-931C-8E39B4271B76}"/>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640064" y="548681"/>
            <a:ext cx="183515" cy="1798955"/>
          </a:xfrm>
          <a:prstGeom prst="rect">
            <a:avLst/>
          </a:prstGeom>
          <a:noFill/>
        </p:spPr>
      </p:pic>
      <p:pic>
        <p:nvPicPr>
          <p:cNvPr id="6" name="Picture 2" descr="Logotipo profesional para abogados/as del ICAB y sociedades profesionales -  ICAB">
            <a:extLst>
              <a:ext uri="{FF2B5EF4-FFF2-40B4-BE49-F238E27FC236}">
                <a16:creationId xmlns:a16="http://schemas.microsoft.com/office/drawing/2014/main" id="{0EB89114-15A3-47FE-8FFB-9CFD9C0CBA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452" y="5660057"/>
            <a:ext cx="1440160" cy="119185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a:extLst>
              <a:ext uri="{FF2B5EF4-FFF2-40B4-BE49-F238E27FC236}">
                <a16:creationId xmlns:a16="http://schemas.microsoft.com/office/drawing/2014/main" id="{FA6F3E54-447A-423A-9205-CF3744A28600}"/>
              </a:ext>
            </a:extLst>
          </p:cNvPr>
          <p:cNvSpPr>
            <a:spLocks noGrp="1"/>
          </p:cNvSpPr>
          <p:nvPr>
            <p:ph idx="1"/>
          </p:nvPr>
        </p:nvSpPr>
        <p:spPr>
          <a:xfrm>
            <a:off x="1253067" y="404813"/>
            <a:ext cx="9205383" cy="6119812"/>
          </a:xfrm>
        </p:spPr>
        <p:txBody>
          <a:bodyPr>
            <a:normAutofit fontScale="92500"/>
          </a:bodyPr>
          <a:lstStyle/>
          <a:p>
            <a:pPr marL="516600" indent="-457200" algn="just">
              <a:lnSpc>
                <a:spcPct val="150000"/>
              </a:lnSpc>
              <a:spcBef>
                <a:spcPts val="0"/>
              </a:spcBef>
              <a:buClr>
                <a:srgbClr val="002060"/>
              </a:buClr>
              <a:buFont typeface="Wingdings" panose="05000000000000000000" pitchFamily="2" charset="2"/>
              <a:buChar char="ü"/>
              <a:defRPr/>
            </a:pPr>
            <a:r>
              <a:rPr lang="ca-ES" sz="2200" dirty="0"/>
              <a:t>Prohibició de transformació en qualsevol altra classe de cooperativa, de l’adjudicació de la propietat privativa a les persones sòcies, així com la divisió horitzontal de l’edificació, tret d’excepcions molt residuals,  com a mecanismes de blindatge del model</a:t>
            </a:r>
          </a:p>
          <a:p>
            <a:pPr marL="516600" indent="-457200" algn="just">
              <a:lnSpc>
                <a:spcPct val="150000"/>
              </a:lnSpc>
              <a:spcBef>
                <a:spcPts val="0"/>
              </a:spcBef>
              <a:buClr>
                <a:srgbClr val="002060"/>
              </a:buClr>
              <a:buFont typeface="Wingdings" panose="05000000000000000000" pitchFamily="2" charset="2"/>
              <a:buChar char="ü"/>
              <a:defRPr/>
            </a:pPr>
            <a:r>
              <a:rPr lang="ca-ES" sz="2200" dirty="0"/>
              <a:t>S’estableixin normes especials, vinculades al model</a:t>
            </a:r>
          </a:p>
          <a:p>
            <a:pPr marL="973800" lvl="1" indent="-457200" algn="just">
              <a:lnSpc>
                <a:spcPct val="150000"/>
              </a:lnSpc>
              <a:spcBef>
                <a:spcPts val="0"/>
              </a:spcBef>
              <a:buClr>
                <a:srgbClr val="002060"/>
              </a:buClr>
              <a:buFont typeface="Wingdings" panose="05000000000000000000" pitchFamily="2" charset="2"/>
              <a:buChar char="ü"/>
              <a:defRPr/>
            </a:pPr>
            <a:r>
              <a:rPr lang="ca-ES" sz="1800" dirty="0"/>
              <a:t>Nombre mínim de persones que les poden constituir</a:t>
            </a:r>
          </a:p>
          <a:p>
            <a:pPr marL="973800" lvl="1" indent="-457200" algn="just">
              <a:lnSpc>
                <a:spcPct val="150000"/>
              </a:lnSpc>
              <a:spcBef>
                <a:spcPts val="0"/>
              </a:spcBef>
              <a:buClr>
                <a:srgbClr val="002060"/>
              </a:buClr>
              <a:buFont typeface="Wingdings" panose="05000000000000000000" pitchFamily="2" charset="2"/>
              <a:buChar char="ü"/>
              <a:defRPr/>
            </a:pPr>
            <a:r>
              <a:rPr lang="ca-ES" sz="1800" dirty="0"/>
              <a:t>Impossibilitat de ser, simultàniament, en una mateixa comarca, titular de més d'un dret d’ús sobre un habitatge; </a:t>
            </a:r>
          </a:p>
          <a:p>
            <a:pPr marL="973800" lvl="1" indent="-457200" algn="just">
              <a:lnSpc>
                <a:spcPct val="150000"/>
              </a:lnSpc>
              <a:spcBef>
                <a:spcPts val="0"/>
              </a:spcBef>
              <a:buClr>
                <a:srgbClr val="002060"/>
              </a:buClr>
              <a:buFont typeface="Wingdings" panose="05000000000000000000" pitchFamily="2" charset="2"/>
              <a:buChar char="ü"/>
              <a:defRPr/>
            </a:pPr>
            <a:r>
              <a:rPr lang="ca-ES" sz="1800" dirty="0"/>
              <a:t>Possibilitat que en siguin socis els ens públics, les cooperatives i les entitats sense ànim de lucre que necessitin locals o habitatges </a:t>
            </a:r>
          </a:p>
          <a:p>
            <a:pPr marL="973800" lvl="1" indent="-457200" algn="just">
              <a:lnSpc>
                <a:spcPct val="150000"/>
              </a:lnSpc>
              <a:spcBef>
                <a:spcPts val="0"/>
              </a:spcBef>
              <a:buClr>
                <a:srgbClr val="002060"/>
              </a:buClr>
              <a:buFont typeface="Wingdings" panose="05000000000000000000" pitchFamily="2" charset="2"/>
              <a:buChar char="ü"/>
              <a:defRPr/>
            </a:pPr>
            <a:r>
              <a:rPr lang="ca-ES" sz="1800" dirty="0"/>
              <a:t>Possibilitat d’actuació per projectes o blocs separats, amb autonomia de gestió i patrimonis independents</a:t>
            </a:r>
          </a:p>
          <a:p>
            <a:pPr marL="516600" indent="-457200" algn="just">
              <a:lnSpc>
                <a:spcPct val="150000"/>
              </a:lnSpc>
              <a:spcBef>
                <a:spcPts val="0"/>
              </a:spcBef>
              <a:buClr>
                <a:srgbClr val="002060"/>
              </a:buClr>
              <a:buFont typeface="Wingdings" panose="05000000000000000000" pitchFamily="2" charset="2"/>
              <a:buChar char="ü"/>
              <a:defRPr/>
            </a:pPr>
            <a:r>
              <a:rPr lang="ca-ES" sz="2200" dirty="0"/>
              <a:t>Regulació específica de les aportacions de les persones sòcies per a cobrir els costos de construcció, de funcionament i de manteniment i reparació de l’edifici</a:t>
            </a:r>
          </a:p>
          <a:p>
            <a:pPr marL="973800" lvl="1" indent="-457200" algn="just">
              <a:lnSpc>
                <a:spcPct val="150000"/>
              </a:lnSpc>
              <a:spcBef>
                <a:spcPts val="0"/>
              </a:spcBef>
              <a:buClr>
                <a:srgbClr val="002060"/>
              </a:buClr>
              <a:buFont typeface="Wingdings" panose="05000000000000000000" pitchFamily="2" charset="2"/>
              <a:buChar char="ü"/>
              <a:defRPr/>
            </a:pPr>
            <a:endParaRPr lang="ca-ES" sz="1800" dirty="0"/>
          </a:p>
          <a:p>
            <a:pPr>
              <a:buClr>
                <a:srgbClr val="002060"/>
              </a:buClr>
              <a:buFont typeface="Wingdings" panose="05000000000000000000" pitchFamily="2" charset="2"/>
              <a:buChar char="ü"/>
              <a:defRPr/>
            </a:pPr>
            <a:endParaRPr lang="ca-ES" dirty="0"/>
          </a:p>
        </p:txBody>
      </p:sp>
      <p:pic>
        <p:nvPicPr>
          <p:cNvPr id="4" name="Imagen 3">
            <a:extLst>
              <a:ext uri="{FF2B5EF4-FFF2-40B4-BE49-F238E27FC236}">
                <a16:creationId xmlns:a16="http://schemas.microsoft.com/office/drawing/2014/main" id="{19C2CE95-C243-4AAC-931C-8E39B4271B76}"/>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640064" y="548681"/>
            <a:ext cx="183515" cy="1798955"/>
          </a:xfrm>
          <a:prstGeom prst="rect">
            <a:avLst/>
          </a:prstGeom>
          <a:noFill/>
        </p:spPr>
      </p:pic>
      <p:pic>
        <p:nvPicPr>
          <p:cNvPr id="6" name="Picture 2" descr="Logotipo profesional para abogados/as del ICAB y sociedades profesionales -  ICAB">
            <a:extLst>
              <a:ext uri="{FF2B5EF4-FFF2-40B4-BE49-F238E27FC236}">
                <a16:creationId xmlns:a16="http://schemas.microsoft.com/office/drawing/2014/main" id="{31011508-448B-4A69-8803-F6DF9C17E3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452" y="5660057"/>
            <a:ext cx="1440160" cy="1191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655762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607</TotalTime>
  <Words>1307</Words>
  <Application>Microsoft Office PowerPoint</Application>
  <PresentationFormat>Panorámica</PresentationFormat>
  <Paragraphs>67</Paragraphs>
  <Slides>11</Slides>
  <Notes>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11</vt:i4>
      </vt:variant>
    </vt:vector>
  </HeadingPairs>
  <TitlesOfParts>
    <vt:vector size="17" baseType="lpstr">
      <vt:lpstr>Arial</vt:lpstr>
      <vt:lpstr>Arial Narrow</vt:lpstr>
      <vt:lpstr>Calibri</vt:lpstr>
      <vt:lpstr>Calibri Light</vt:lpstr>
      <vt:lpstr>Wingdings</vt:lpstr>
      <vt:lpstr>Tema de Office</vt:lpstr>
      <vt:lpstr>CONGRÉS DE L’ADVOCACIA DE L’ICAB  4 D’OCTUBRE DE 2021   L'HABITATGE COOPERATIU ASSEQUIBLE: ALTERNATIVES ALA PROPIETAT </vt:lpstr>
      <vt:lpstr>INTRODUCCIÓ: MOTIVACIÓ DE LES COOPERATIVES EN RÈGIM D’ÚS</vt:lpstr>
      <vt:lpstr>CARACTERÍSTIQUES DEL MODEL (I)</vt:lpstr>
      <vt:lpstr>CARACTERÍSTIQUES DEL MODEL (II)</vt:lpstr>
      <vt:lpstr>PROBLEMÀTIQUES ESPECÍFIQUES DEL NOU MODEL</vt:lpstr>
      <vt:lpstr>Presentación de PowerPoint</vt:lpstr>
      <vt:lpstr>CAP A UN NOU MARC LEGAL PER A L’HABITATGE COOPERATIU EN RÈGIM D’ÚS</vt:lpstr>
      <vt:lpstr>Presentación de PowerPoint</vt:lpstr>
      <vt:lpstr>Presentación de PowerPoint</vt:lpstr>
      <vt:lpstr>Presentación de PowerPoint</vt:lpstr>
      <vt:lpstr>MOLTES GRÀCIES PER LA VOSTRA ATENCIÓ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Propostes de canvis normatius per a fomentar l’habitatge cooperatiu en règim d'ús  </dc:title>
  <dc:creator>Cristina  R.  Grau FGC Advocats</dc:creator>
  <cp:lastModifiedBy>Cristina  R.  Grau FGC Advocats</cp:lastModifiedBy>
  <cp:revision>2</cp:revision>
  <cp:lastPrinted>2021-09-30T10:46:25Z</cp:lastPrinted>
  <dcterms:created xsi:type="dcterms:W3CDTF">2021-09-21T11:58:43Z</dcterms:created>
  <dcterms:modified xsi:type="dcterms:W3CDTF">2021-09-30T14:50:12Z</dcterms:modified>
</cp:coreProperties>
</file>